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4" r:id="rId15"/>
    <p:sldId id="273" r:id="rId16"/>
    <p:sldId id="271" r:id="rId17"/>
    <p:sldId id="272" r:id="rId18"/>
  </p:sldIdLst>
  <p:sldSz cx="18288000" cy="10287000"/>
  <p:notesSz cx="6858000" cy="9144000"/>
  <p:embeddedFontLst>
    <p:embeddedFont>
      <p:font typeface="Ballpoint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Itim" panose="020B0604020202020204" charset="-34"/>
      <p:regular r:id="rId24"/>
    </p:embeddedFont>
    <p:embeddedFont>
      <p:font typeface="Dekko" panose="020B0604020202020204" charset="0"/>
      <p:regular r:id="rId25"/>
    </p:embeddedFont>
    <p:embeddedFont>
      <p:font typeface="Childos Arabic" panose="020B0604020202020204" charset="-78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946" y="2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hyperlink" Target="mailto:kristina@koostookogu.ee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1.jpeg"/><Relationship Id="rId2" Type="http://schemas.openxmlformats.org/officeDocument/2006/relationships/image" Target="../media/image1.jpeg"/><Relationship Id="rId16" Type="http://schemas.openxmlformats.org/officeDocument/2006/relationships/image" Target="../media/image14.sv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8.jpeg"/><Relationship Id="rId5" Type="http://schemas.openxmlformats.org/officeDocument/2006/relationships/image" Target="../media/image4.png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6.jpeg"/><Relationship Id="rId14" Type="http://schemas.openxmlformats.org/officeDocument/2006/relationships/hyperlink" Target="http://www.koostookogu.ee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8.jpeg"/><Relationship Id="rId3" Type="http://schemas.openxmlformats.org/officeDocument/2006/relationships/image" Target="../media/image27.png"/><Relationship Id="rId7" Type="http://schemas.openxmlformats.org/officeDocument/2006/relationships/image" Target="../media/image17.png"/><Relationship Id="rId12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11" Type="http://schemas.openxmlformats.org/officeDocument/2006/relationships/image" Target="../media/image33.jpeg"/><Relationship Id="rId5" Type="http://schemas.openxmlformats.org/officeDocument/2006/relationships/image" Target="../media/image18.png"/><Relationship Id="rId10" Type="http://schemas.openxmlformats.org/officeDocument/2006/relationships/image" Target="../media/image39.sv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11" Type="http://schemas.openxmlformats.org/officeDocument/2006/relationships/image" Target="../media/image51.sv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26.png"/><Relationship Id="rId10" Type="http://schemas.openxmlformats.org/officeDocument/2006/relationships/image" Target="../media/image19.svg"/><Relationship Id="rId4" Type="http://schemas.openxmlformats.org/officeDocument/2006/relationships/image" Target="../media/image25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3.png"/><Relationship Id="rId4" Type="http://schemas.openxmlformats.org/officeDocument/2006/relationships/image" Target="../media/image5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5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28.png"/><Relationship Id="rId9" Type="http://schemas.openxmlformats.org/officeDocument/2006/relationships/image" Target="../media/image2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3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46.jpeg"/><Relationship Id="rId10" Type="http://schemas.openxmlformats.org/officeDocument/2006/relationships/image" Target="../media/image29.sv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7.png"/><Relationship Id="rId7" Type="http://schemas.openxmlformats.org/officeDocument/2006/relationships/image" Target="../media/image6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39.svg"/><Relationship Id="rId5" Type="http://schemas.openxmlformats.org/officeDocument/2006/relationships/image" Target="../media/image44.png"/><Relationship Id="rId10" Type="http://schemas.openxmlformats.org/officeDocument/2006/relationships/image" Target="../media/image30.png"/><Relationship Id="rId4" Type="http://schemas.openxmlformats.org/officeDocument/2006/relationships/hyperlink" Target="http://www.koostookogu.ee/" TargetMode="External"/><Relationship Id="rId9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3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20.jpeg"/><Relationship Id="rId10" Type="http://schemas.openxmlformats.org/officeDocument/2006/relationships/image" Target="../media/image29.sv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26.png"/><Relationship Id="rId10" Type="http://schemas.openxmlformats.org/officeDocument/2006/relationships/image" Target="../media/image19.svg"/><Relationship Id="rId4" Type="http://schemas.openxmlformats.org/officeDocument/2006/relationships/image" Target="../media/image25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26.png"/><Relationship Id="rId10" Type="http://schemas.openxmlformats.org/officeDocument/2006/relationships/image" Target="../media/image19.svg"/><Relationship Id="rId4" Type="http://schemas.openxmlformats.org/officeDocument/2006/relationships/image" Target="../media/image25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27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1.jpeg"/><Relationship Id="rId5" Type="http://schemas.openxmlformats.org/officeDocument/2006/relationships/image" Target="../media/image18.png"/><Relationship Id="rId10" Type="http://schemas.openxmlformats.org/officeDocument/2006/relationships/image" Target="../media/image39.sv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14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26.png"/><Relationship Id="rId10" Type="http://schemas.openxmlformats.org/officeDocument/2006/relationships/image" Target="../media/image19.svg"/><Relationship Id="rId4" Type="http://schemas.openxmlformats.org/officeDocument/2006/relationships/image" Target="../media/image25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1.png"/><Relationship Id="rId7" Type="http://schemas.openxmlformats.org/officeDocument/2006/relationships/image" Target="../media/image3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3.png"/><Relationship Id="rId5" Type="http://schemas.openxmlformats.org/officeDocument/2006/relationships/image" Target="../media/image29.svg"/><Relationship Id="rId10" Type="http://schemas.openxmlformats.org/officeDocument/2006/relationships/image" Target="../media/image27.svg"/><Relationship Id="rId4" Type="http://schemas.openxmlformats.org/officeDocument/2006/relationships/image" Target="../media/image24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396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-247732">
            <a:off x="2183494" y="16517"/>
            <a:ext cx="4510414" cy="4497284"/>
          </a:xfrm>
          <a:custGeom>
            <a:avLst/>
            <a:gdLst/>
            <a:ahLst/>
            <a:cxnLst/>
            <a:rect l="l" t="t" r="r" b="b"/>
            <a:pathLst>
              <a:path w="4510414" h="4497284">
                <a:moveTo>
                  <a:pt x="0" y="0"/>
                </a:moveTo>
                <a:lnTo>
                  <a:pt x="4510415" y="0"/>
                </a:lnTo>
                <a:lnTo>
                  <a:pt x="4510415" y="4497284"/>
                </a:lnTo>
                <a:lnTo>
                  <a:pt x="0" y="44972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917616">
            <a:off x="171978" y="2975727"/>
            <a:ext cx="4693491" cy="4679827"/>
          </a:xfrm>
          <a:custGeom>
            <a:avLst/>
            <a:gdLst/>
            <a:ahLst/>
            <a:cxnLst/>
            <a:rect l="l" t="t" r="r" b="b"/>
            <a:pathLst>
              <a:path w="4693491" h="4679827">
                <a:moveTo>
                  <a:pt x="0" y="0"/>
                </a:moveTo>
                <a:lnTo>
                  <a:pt x="4693491" y="0"/>
                </a:lnTo>
                <a:lnTo>
                  <a:pt x="4693491" y="4679827"/>
                </a:lnTo>
                <a:lnTo>
                  <a:pt x="0" y="4679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917616">
            <a:off x="2236425" y="5908018"/>
            <a:ext cx="4595062" cy="4581685"/>
          </a:xfrm>
          <a:custGeom>
            <a:avLst/>
            <a:gdLst/>
            <a:ahLst/>
            <a:cxnLst/>
            <a:rect l="l" t="t" r="r" b="b"/>
            <a:pathLst>
              <a:path w="4595062" h="4581685">
                <a:moveTo>
                  <a:pt x="0" y="0"/>
                </a:moveTo>
                <a:lnTo>
                  <a:pt x="4595063" y="0"/>
                </a:lnTo>
                <a:lnTo>
                  <a:pt x="4595063" y="4581685"/>
                </a:lnTo>
                <a:lnTo>
                  <a:pt x="0" y="45816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619618">
            <a:off x="11597595" y="-316215"/>
            <a:ext cx="4744998" cy="4731185"/>
          </a:xfrm>
          <a:custGeom>
            <a:avLst/>
            <a:gdLst/>
            <a:ahLst/>
            <a:cxnLst/>
            <a:rect l="l" t="t" r="r" b="b"/>
            <a:pathLst>
              <a:path w="4744998" h="4731185">
                <a:moveTo>
                  <a:pt x="0" y="0"/>
                </a:moveTo>
                <a:lnTo>
                  <a:pt x="4744998" y="0"/>
                </a:lnTo>
                <a:lnTo>
                  <a:pt x="4744998" y="4731185"/>
                </a:lnTo>
                <a:lnTo>
                  <a:pt x="0" y="47311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917616">
            <a:off x="13751622" y="3074652"/>
            <a:ext cx="4724565" cy="4710811"/>
          </a:xfrm>
          <a:custGeom>
            <a:avLst/>
            <a:gdLst/>
            <a:ahLst/>
            <a:cxnLst/>
            <a:rect l="l" t="t" r="r" b="b"/>
            <a:pathLst>
              <a:path w="4724565" h="4710811">
                <a:moveTo>
                  <a:pt x="0" y="0"/>
                </a:moveTo>
                <a:lnTo>
                  <a:pt x="4724565" y="0"/>
                </a:lnTo>
                <a:lnTo>
                  <a:pt x="4724565" y="4710811"/>
                </a:lnTo>
                <a:lnTo>
                  <a:pt x="0" y="47108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64119">
            <a:off x="11127131" y="6052191"/>
            <a:ext cx="4597508" cy="4604427"/>
          </a:xfrm>
          <a:custGeom>
            <a:avLst/>
            <a:gdLst/>
            <a:ahLst/>
            <a:cxnLst/>
            <a:rect l="l" t="t" r="r" b="b"/>
            <a:pathLst>
              <a:path w="4484678" h="4471622">
                <a:moveTo>
                  <a:pt x="0" y="0"/>
                </a:moveTo>
                <a:lnTo>
                  <a:pt x="4484678" y="0"/>
                </a:lnTo>
                <a:lnTo>
                  <a:pt x="4484678" y="4471622"/>
                </a:lnTo>
                <a:lnTo>
                  <a:pt x="0" y="44716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805365" y="897887"/>
            <a:ext cx="5129211" cy="5722969"/>
          </a:xfrm>
          <a:custGeom>
            <a:avLst/>
            <a:gdLst/>
            <a:ahLst/>
            <a:cxnLst/>
            <a:rect l="l" t="t" r="r" b="b"/>
            <a:pathLst>
              <a:path w="5129211" h="5722969">
                <a:moveTo>
                  <a:pt x="0" y="0"/>
                </a:moveTo>
                <a:lnTo>
                  <a:pt x="5129211" y="0"/>
                </a:lnTo>
                <a:lnTo>
                  <a:pt x="5129211" y="5722969"/>
                </a:lnTo>
                <a:lnTo>
                  <a:pt x="0" y="57229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742225" y="2504148"/>
            <a:ext cx="549749" cy="742904"/>
          </a:xfrm>
          <a:custGeom>
            <a:avLst/>
            <a:gdLst/>
            <a:ahLst/>
            <a:cxnLst/>
            <a:rect l="l" t="t" r="r" b="b"/>
            <a:pathLst>
              <a:path w="549749" h="742904">
                <a:moveTo>
                  <a:pt x="0" y="0"/>
                </a:moveTo>
                <a:lnTo>
                  <a:pt x="549749" y="0"/>
                </a:lnTo>
                <a:lnTo>
                  <a:pt x="549749" y="742904"/>
                </a:lnTo>
                <a:lnTo>
                  <a:pt x="0" y="7429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5922">
            <a:off x="16110496" y="904029"/>
            <a:ext cx="1912079" cy="1866884"/>
          </a:xfrm>
          <a:custGeom>
            <a:avLst/>
            <a:gdLst/>
            <a:ahLst/>
            <a:cxnLst/>
            <a:rect l="l" t="t" r="r" b="b"/>
            <a:pathLst>
              <a:path w="1912079" h="1866884">
                <a:moveTo>
                  <a:pt x="0" y="0"/>
                </a:moveTo>
                <a:lnTo>
                  <a:pt x="1912079" y="0"/>
                </a:lnTo>
                <a:lnTo>
                  <a:pt x="1912079" y="1866884"/>
                </a:lnTo>
                <a:lnTo>
                  <a:pt x="0" y="18668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327299">
            <a:off x="14542023" y="5709783"/>
            <a:ext cx="1391806" cy="686268"/>
          </a:xfrm>
          <a:custGeom>
            <a:avLst/>
            <a:gdLst/>
            <a:ahLst/>
            <a:cxnLst/>
            <a:rect l="l" t="t" r="r" b="b"/>
            <a:pathLst>
              <a:path w="1368929" h="745319">
                <a:moveTo>
                  <a:pt x="0" y="0"/>
                </a:moveTo>
                <a:lnTo>
                  <a:pt x="1368928" y="0"/>
                </a:lnTo>
                <a:lnTo>
                  <a:pt x="1368928" y="745318"/>
                </a:lnTo>
                <a:lnTo>
                  <a:pt x="0" y="7453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453178" y="7468095"/>
            <a:ext cx="2213074" cy="2507675"/>
          </a:xfrm>
          <a:custGeom>
            <a:avLst/>
            <a:gdLst/>
            <a:ahLst/>
            <a:cxnLst/>
            <a:rect l="l" t="t" r="r" b="b"/>
            <a:pathLst>
              <a:path w="1919628" h="2154134">
                <a:moveTo>
                  <a:pt x="0" y="0"/>
                </a:moveTo>
                <a:lnTo>
                  <a:pt x="1919628" y="0"/>
                </a:lnTo>
                <a:lnTo>
                  <a:pt x="1919628" y="2154133"/>
                </a:lnTo>
                <a:lnTo>
                  <a:pt x="0" y="215413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6010" t="-3383" r="-16010"/>
            </a:stretch>
          </a:blipFill>
        </p:spPr>
      </p:sp>
      <p:sp>
        <p:nvSpPr>
          <p:cNvPr id="14" name="TextBox 14"/>
          <p:cNvSpPr txBox="1"/>
          <p:nvPr/>
        </p:nvSpPr>
        <p:spPr>
          <a:xfrm rot="402067">
            <a:off x="2774109" y="888750"/>
            <a:ext cx="3574208" cy="601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3"/>
              </a:lnSpc>
            </a:pPr>
            <a:r>
              <a:rPr lang="en-US" sz="330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1.POSITIIVNE OTSUS KÄES!</a:t>
            </a:r>
          </a:p>
        </p:txBody>
      </p:sp>
      <p:sp>
        <p:nvSpPr>
          <p:cNvPr id="15" name="Freeform 15"/>
          <p:cNvSpPr/>
          <p:nvPr/>
        </p:nvSpPr>
        <p:spPr>
          <a:xfrm>
            <a:off x="7720336" y="6698927"/>
            <a:ext cx="2911912" cy="1585402"/>
          </a:xfrm>
          <a:custGeom>
            <a:avLst/>
            <a:gdLst/>
            <a:ahLst/>
            <a:cxnLst/>
            <a:rect l="l" t="t" r="r" b="b"/>
            <a:pathLst>
              <a:path w="2911912" h="1585402">
                <a:moveTo>
                  <a:pt x="0" y="0"/>
                </a:moveTo>
                <a:lnTo>
                  <a:pt x="2911912" y="0"/>
                </a:lnTo>
                <a:lnTo>
                  <a:pt x="2911912" y="1585402"/>
                </a:lnTo>
                <a:lnTo>
                  <a:pt x="0" y="158540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723037" y="8412797"/>
            <a:ext cx="2911912" cy="1293699"/>
          </a:xfrm>
          <a:custGeom>
            <a:avLst/>
            <a:gdLst/>
            <a:ahLst/>
            <a:cxnLst/>
            <a:rect l="l" t="t" r="r" b="b"/>
            <a:pathLst>
              <a:path w="2911912" h="1293699">
                <a:moveTo>
                  <a:pt x="0" y="0"/>
                </a:moveTo>
                <a:lnTo>
                  <a:pt x="2911912" y="0"/>
                </a:lnTo>
                <a:lnTo>
                  <a:pt x="2911912" y="1293699"/>
                </a:lnTo>
                <a:lnTo>
                  <a:pt x="0" y="12936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2246950" y="1658661"/>
            <a:ext cx="344628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1"/>
              </a:lnSpc>
            </a:pPr>
            <a:r>
              <a:rPr lang="en-US" sz="1802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Peale </a:t>
            </a:r>
            <a:r>
              <a:rPr lang="en-US" sz="1802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sündmust</a:t>
            </a:r>
            <a:r>
              <a:rPr lang="en-US" sz="1802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2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tuleb</a:t>
            </a:r>
            <a:r>
              <a:rPr lang="en-US" sz="1802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LJKK-le </a:t>
            </a:r>
            <a:r>
              <a:rPr lang="en-US" sz="1802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esitada</a:t>
            </a:r>
            <a:r>
              <a:rPr lang="en-US" sz="1802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 </a:t>
            </a:r>
            <a:r>
              <a:rPr lang="en-US" sz="1802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nõuetekohane</a:t>
            </a:r>
            <a:r>
              <a:rPr lang="en-US" sz="1802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2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aruanne</a:t>
            </a:r>
            <a:r>
              <a:rPr lang="et-EE" sz="1802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1 kuu jooksul</a:t>
            </a:r>
            <a:r>
              <a:rPr lang="en-US" sz="1802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  <a:r>
              <a:rPr lang="en-US" sz="1802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koos</a:t>
            </a:r>
            <a:r>
              <a:rPr lang="en-US" sz="1802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2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lisadokumentidega</a:t>
            </a:r>
            <a:r>
              <a:rPr lang="en-US" sz="1802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2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läbi</a:t>
            </a:r>
            <a:r>
              <a:rPr lang="en-US" sz="1802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SPOKU </a:t>
            </a:r>
            <a:r>
              <a:rPr lang="en-US" sz="1802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keskkonna</a:t>
            </a:r>
            <a:r>
              <a:rPr lang="en-US" sz="1802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2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koos</a:t>
            </a:r>
            <a:r>
              <a:rPr lang="en-US" sz="1802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2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taotlejapoolse</a:t>
            </a:r>
            <a:r>
              <a:rPr lang="en-US" sz="1802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2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arvega</a:t>
            </a:r>
            <a:r>
              <a:rPr lang="en-US" sz="1802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LJKK-le</a:t>
            </a:r>
          </a:p>
          <a:p>
            <a:pPr algn="ctr">
              <a:lnSpc>
                <a:spcPts val="2361"/>
              </a:lnSpc>
            </a:pPr>
            <a:endParaRPr lang="en-US" sz="1802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025254" y="3220114"/>
            <a:ext cx="3727767" cy="503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68"/>
              </a:lnSpc>
            </a:pPr>
            <a:r>
              <a:rPr lang="en-US" sz="2800" dirty="0">
                <a:solidFill>
                  <a:srgbClr val="EC2D3E"/>
                </a:solidFill>
                <a:latin typeface="Ballpoint"/>
                <a:ea typeface="Ballpoint"/>
                <a:cs typeface="Ballpoint"/>
                <a:sym typeface="Ballpoint"/>
              </a:rPr>
              <a:t>ONGI TEHTUD!</a:t>
            </a:r>
          </a:p>
        </p:txBody>
      </p:sp>
      <p:sp>
        <p:nvSpPr>
          <p:cNvPr id="19" name="Freeform 19"/>
          <p:cNvSpPr/>
          <p:nvPr/>
        </p:nvSpPr>
        <p:spPr>
          <a:xfrm>
            <a:off x="12208327" y="3069800"/>
            <a:ext cx="549749" cy="742904"/>
          </a:xfrm>
          <a:custGeom>
            <a:avLst/>
            <a:gdLst/>
            <a:ahLst/>
            <a:cxnLst/>
            <a:rect l="l" t="t" r="r" b="b"/>
            <a:pathLst>
              <a:path w="549749" h="742904">
                <a:moveTo>
                  <a:pt x="0" y="0"/>
                </a:moveTo>
                <a:lnTo>
                  <a:pt x="549749" y="0"/>
                </a:lnTo>
                <a:lnTo>
                  <a:pt x="549749" y="742905"/>
                </a:lnTo>
                <a:lnTo>
                  <a:pt x="0" y="7429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3949019" flipH="1" flipV="1">
            <a:off x="6150986" y="587211"/>
            <a:ext cx="2142645" cy="1908902"/>
          </a:xfrm>
          <a:custGeom>
            <a:avLst/>
            <a:gdLst/>
            <a:ahLst/>
            <a:cxnLst/>
            <a:rect l="l" t="t" r="r" b="b"/>
            <a:pathLst>
              <a:path w="2142645" h="1908902">
                <a:moveTo>
                  <a:pt x="2142645" y="1908902"/>
                </a:moveTo>
                <a:lnTo>
                  <a:pt x="0" y="1908902"/>
                </a:lnTo>
                <a:lnTo>
                  <a:pt x="0" y="0"/>
                </a:lnTo>
                <a:lnTo>
                  <a:pt x="2142645" y="0"/>
                </a:lnTo>
                <a:lnTo>
                  <a:pt x="2142645" y="1908902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 rot="-259634">
            <a:off x="14200424" y="4058349"/>
            <a:ext cx="3696466" cy="601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3"/>
              </a:lnSpc>
            </a:pPr>
            <a:r>
              <a:rPr lang="en-US" sz="3300">
                <a:solidFill>
                  <a:srgbClr val="EC2D3E"/>
                </a:solidFill>
                <a:latin typeface="Ballpoint"/>
                <a:ea typeface="Ballpoint"/>
                <a:cs typeface="Ballpoint"/>
                <a:sym typeface="Ballpoint"/>
              </a:rPr>
              <a:t>REGISTREERIMISLEHE ja LOGOD</a:t>
            </a:r>
          </a:p>
        </p:txBody>
      </p:sp>
      <p:sp>
        <p:nvSpPr>
          <p:cNvPr id="22" name="TextBox 22"/>
          <p:cNvSpPr txBox="1"/>
          <p:nvPr/>
        </p:nvSpPr>
        <p:spPr>
          <a:xfrm rot="-305475">
            <a:off x="2861497" y="6840154"/>
            <a:ext cx="3459763" cy="2987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9"/>
              </a:lnSpc>
            </a:pP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NB!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Toetuse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saajal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on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kohustus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avalikkust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teavitada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, et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projekt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viiakse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ESF+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meetme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raames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 </a:t>
            </a:r>
          </a:p>
          <a:p>
            <a:pPr algn="ctr">
              <a:lnSpc>
                <a:spcPts val="2358"/>
              </a:lnSpc>
            </a:pP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Kasutada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tuleb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nii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ESF+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kui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ka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LJKK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logosid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</a:t>
            </a:r>
          </a:p>
          <a:p>
            <a:pPr algn="ctr">
              <a:lnSpc>
                <a:spcPts val="3405"/>
              </a:lnSpc>
            </a:pPr>
            <a:r>
              <a:rPr lang="en-US" sz="259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LOGOD</a:t>
            </a:r>
          </a:p>
          <a:p>
            <a:pPr algn="ctr">
              <a:lnSpc>
                <a:spcPts val="2619"/>
              </a:lnSpc>
            </a:pP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on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kättesaadavad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t-EE" sz="1999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meie </a:t>
            </a:r>
            <a:r>
              <a:rPr lang="en-US" sz="1999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kodulehel</a:t>
            </a:r>
            <a:r>
              <a:rPr lang="et-EE" sz="1999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t-EE" sz="1999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  <a:hlinkClick r:id="rId14"/>
              </a:rPr>
              <a:t>www.koostookogu.ee</a:t>
            </a:r>
            <a:r>
              <a:rPr lang="et-EE" sz="1999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endParaRPr lang="en-US" sz="1999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2096"/>
              </a:lnSpc>
            </a:pPr>
            <a:r>
              <a:rPr lang="et-EE" sz="16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r</a:t>
            </a:r>
            <a:r>
              <a:rPr lang="et-EE" sz="1600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ubriigis „T	OETUSE SAAJALE“</a:t>
            </a:r>
            <a:r>
              <a:rPr lang="en-US" sz="1600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endParaRPr lang="en-US" sz="1600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23" name="Freeform 23"/>
          <p:cNvSpPr/>
          <p:nvPr/>
        </p:nvSpPr>
        <p:spPr>
          <a:xfrm rot="21027313" flipH="1" flipV="1">
            <a:off x="825766" y="2282623"/>
            <a:ext cx="2085301" cy="1712693"/>
          </a:xfrm>
          <a:custGeom>
            <a:avLst/>
            <a:gdLst/>
            <a:ahLst/>
            <a:cxnLst/>
            <a:rect l="l" t="t" r="r" b="b"/>
            <a:pathLst>
              <a:path w="1969690" h="1754814">
                <a:moveTo>
                  <a:pt x="1969689" y="1754815"/>
                </a:moveTo>
                <a:lnTo>
                  <a:pt x="0" y="1754815"/>
                </a:lnTo>
                <a:lnTo>
                  <a:pt x="0" y="0"/>
                </a:lnTo>
                <a:lnTo>
                  <a:pt x="1969689" y="0"/>
                </a:lnTo>
                <a:lnTo>
                  <a:pt x="1969689" y="1754815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333935">
            <a:off x="16063075" y="5576165"/>
            <a:ext cx="1867356" cy="1413055"/>
          </a:xfrm>
          <a:custGeom>
            <a:avLst/>
            <a:gdLst/>
            <a:ahLst/>
            <a:cxnLst/>
            <a:rect l="l" t="t" r="r" b="b"/>
            <a:pathLst>
              <a:path w="1149346" h="786816">
                <a:moveTo>
                  <a:pt x="0" y="0"/>
                </a:moveTo>
                <a:lnTo>
                  <a:pt x="1149346" y="0"/>
                </a:lnTo>
                <a:lnTo>
                  <a:pt x="1149346" y="786816"/>
                </a:lnTo>
                <a:lnTo>
                  <a:pt x="0" y="78681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 rot="392304">
            <a:off x="2798550" y="1525618"/>
            <a:ext cx="3251263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58"/>
              </a:lnSpc>
            </a:pP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Kui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Sul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veel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ei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ole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paigas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millal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planeeritud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sündmusi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hakkad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viima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siis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nüüd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on </a:t>
            </a:r>
            <a:r>
              <a:rPr lang="en-US" sz="1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õige</a:t>
            </a:r>
            <a:r>
              <a:rPr lang="en-US" sz="1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aeg</a:t>
            </a:r>
            <a:r>
              <a:rPr lang="en-US" sz="1800" b="1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hakata</a:t>
            </a:r>
            <a:r>
              <a:rPr lang="en-US" sz="1800" b="1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kokkuleppeid</a:t>
            </a:r>
            <a:r>
              <a:rPr lang="en-US" sz="1800" b="1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 </a:t>
            </a:r>
            <a:r>
              <a:rPr lang="en-US" sz="1800" b="1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tegema</a:t>
            </a:r>
            <a:r>
              <a:rPr lang="en-US" sz="1800" b="1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!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354370" y="2025985"/>
            <a:ext cx="4214572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5"/>
              </a:lnSpc>
            </a:pPr>
            <a:r>
              <a:rPr lang="en-US" sz="4599" dirty="0">
                <a:latin typeface="Ballpoint"/>
                <a:ea typeface="Ballpoint"/>
                <a:cs typeface="Ballpoint"/>
                <a:sym typeface="Ballpoint"/>
              </a:rPr>
              <a:t>SOTSIAALMEETME </a:t>
            </a:r>
          </a:p>
          <a:p>
            <a:pPr algn="ctr">
              <a:lnSpc>
                <a:spcPts val="6025"/>
              </a:lnSpc>
            </a:pPr>
            <a:r>
              <a:rPr lang="en-US" sz="4599" dirty="0">
                <a:latin typeface="Ballpoint"/>
                <a:ea typeface="Ballpoint"/>
                <a:cs typeface="Ballpoint"/>
                <a:sym typeface="Ballpoint"/>
              </a:rPr>
              <a:t>(ESF+) PROJEKTI </a:t>
            </a:r>
          </a:p>
          <a:p>
            <a:pPr algn="ctr">
              <a:lnSpc>
                <a:spcPts val="6025"/>
              </a:lnSpc>
            </a:pPr>
            <a:r>
              <a:rPr lang="en-US" sz="4599" u="sng" dirty="0">
                <a:solidFill>
                  <a:srgbClr val="EC2D3E"/>
                </a:solidFill>
                <a:latin typeface="Ballpoint"/>
                <a:ea typeface="Ballpoint"/>
                <a:cs typeface="Ballpoint"/>
                <a:sym typeface="Ballpoint"/>
              </a:rPr>
              <a:t>ELLUVIIJA </a:t>
            </a:r>
            <a:r>
              <a:rPr lang="en-US" sz="4599" u="sng" dirty="0" smtClean="0">
                <a:solidFill>
                  <a:srgbClr val="EC2D3E"/>
                </a:solidFill>
                <a:latin typeface="Ballpoint"/>
                <a:ea typeface="Ballpoint"/>
                <a:cs typeface="Ballpoint"/>
                <a:sym typeface="Ballpoint"/>
              </a:rPr>
              <a:t>MEELESPEA</a:t>
            </a:r>
            <a:r>
              <a:rPr lang="en-US" sz="4599" u="sng" dirty="0">
                <a:solidFill>
                  <a:srgbClr val="EC2D3E"/>
                </a:solidFill>
                <a:latin typeface="Ballpoint"/>
                <a:ea typeface="Ballpoint"/>
                <a:cs typeface="Ballpoint"/>
                <a:sym typeface="Ballpoint"/>
              </a:rPr>
              <a:t>!</a:t>
            </a:r>
          </a:p>
        </p:txBody>
      </p:sp>
      <p:sp>
        <p:nvSpPr>
          <p:cNvPr id="28" name="TextBox 28"/>
          <p:cNvSpPr txBox="1"/>
          <p:nvPr/>
        </p:nvSpPr>
        <p:spPr>
          <a:xfrm rot="-274206">
            <a:off x="671273" y="3966624"/>
            <a:ext cx="3629215" cy="601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3"/>
              </a:lnSpc>
            </a:pPr>
            <a:r>
              <a:rPr lang="en-US" sz="330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2.SÜNDMUSEST TEAVITAMINE!</a:t>
            </a:r>
          </a:p>
        </p:txBody>
      </p:sp>
      <p:sp>
        <p:nvSpPr>
          <p:cNvPr id="29" name="TextBox 29"/>
          <p:cNvSpPr txBox="1"/>
          <p:nvPr/>
        </p:nvSpPr>
        <p:spPr>
          <a:xfrm rot="377807">
            <a:off x="11670171" y="6931305"/>
            <a:ext cx="3731498" cy="1144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3"/>
              </a:lnSpc>
            </a:pPr>
            <a:r>
              <a:rPr lang="en-US" sz="3300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3.ENNE SÜNDMUST VEEL KONTROLLI ÜLE</a:t>
            </a:r>
          </a:p>
        </p:txBody>
      </p:sp>
      <p:sp>
        <p:nvSpPr>
          <p:cNvPr id="30" name="TextBox 30"/>
          <p:cNvSpPr txBox="1"/>
          <p:nvPr/>
        </p:nvSpPr>
        <p:spPr>
          <a:xfrm rot="414581">
            <a:off x="11532538" y="8103186"/>
            <a:ext cx="3712641" cy="1872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20"/>
              </a:lnSpc>
            </a:pP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*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Kas</a:t>
            </a: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sul</a:t>
            </a: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on 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logodega</a:t>
            </a: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osalejate</a:t>
            </a: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750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registreerimisleht</a:t>
            </a:r>
            <a:r>
              <a:rPr lang="en-US" sz="1750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750" dirty="0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(</a:t>
            </a:r>
            <a:r>
              <a:rPr lang="et-EE" sz="1750" dirty="0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IGALE</a:t>
            </a:r>
            <a:r>
              <a:rPr lang="en-US" sz="1750" dirty="0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) </a:t>
            </a:r>
            <a:r>
              <a:rPr lang="en-US" sz="1750" dirty="0" err="1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sündmusele</a:t>
            </a:r>
            <a:r>
              <a:rPr lang="et-EE" sz="1750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endParaRPr lang="en-US" sz="1750" dirty="0">
              <a:solidFill>
                <a:srgbClr val="EC2D3E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2420"/>
              </a:lnSpc>
            </a:pP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*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Kas</a:t>
            </a: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750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tähistused</a:t>
            </a:r>
            <a:r>
              <a:rPr lang="en-US" sz="1750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sündmusel</a:t>
            </a: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on 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olemas</a:t>
            </a: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(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plakat</a:t>
            </a: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seinal</a:t>
            </a: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bussis</a:t>
            </a:r>
            <a:r>
              <a:rPr lang="en-US" sz="1750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)</a:t>
            </a:r>
            <a:endParaRPr lang="en-US" sz="1750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2420"/>
              </a:lnSpc>
            </a:pP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P.S 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Ära</a:t>
            </a: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unusta</a:t>
            </a: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750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fotosid</a:t>
            </a:r>
            <a:r>
              <a:rPr lang="en-US" sz="1750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sündmusel</a:t>
            </a: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75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teha</a:t>
            </a:r>
            <a:r>
              <a:rPr lang="en-US" sz="175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!</a:t>
            </a:r>
          </a:p>
          <a:p>
            <a:pPr algn="ctr">
              <a:lnSpc>
                <a:spcPts val="2551"/>
              </a:lnSpc>
            </a:pPr>
            <a:endParaRPr lang="en-US" sz="1750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31" name="TextBox 31"/>
          <p:cNvSpPr txBox="1"/>
          <p:nvPr/>
        </p:nvSpPr>
        <p:spPr>
          <a:xfrm rot="-295697">
            <a:off x="846430" y="4534496"/>
            <a:ext cx="340270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61"/>
              </a:lnSpc>
            </a:pPr>
            <a:r>
              <a:rPr lang="en-US" sz="1802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*</a:t>
            </a:r>
            <a:r>
              <a:rPr lang="en-US" sz="1802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5 </a:t>
            </a:r>
            <a:r>
              <a:rPr lang="en-US" sz="1802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tööpäeva</a:t>
            </a:r>
            <a:r>
              <a:rPr lang="en-US" sz="1802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2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enne</a:t>
            </a:r>
            <a:r>
              <a:rPr lang="en-US" sz="1802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2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sündmust</a:t>
            </a:r>
            <a:r>
              <a:rPr lang="en-US" sz="1802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2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teavita</a:t>
            </a:r>
            <a:r>
              <a:rPr lang="en-US" sz="1802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2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kindlasti</a:t>
            </a:r>
            <a:r>
              <a:rPr lang="et-EE" sz="1802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2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LJKK </a:t>
            </a:r>
            <a:r>
              <a:rPr lang="en-US" sz="1802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konsultanti</a:t>
            </a:r>
            <a:r>
              <a:rPr lang="en-US" sz="1802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802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  <a:hlinkClick r:id="rId18"/>
              </a:rPr>
              <a:t>kristina@koostookogu.ee</a:t>
            </a:r>
            <a:r>
              <a:rPr lang="et-EE" sz="1802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</a:p>
          <a:p>
            <a:pPr algn="ctr">
              <a:lnSpc>
                <a:spcPts val="2361"/>
              </a:lnSpc>
            </a:pPr>
            <a:r>
              <a:rPr lang="et-EE" sz="1802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* Saada oma sündmuse ajakava ja info, et saaksime selle lisada LJKK kodulehe kalendrisse.</a:t>
            </a:r>
            <a:endParaRPr lang="en-US" sz="1802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32" name="TextBox 32"/>
          <p:cNvSpPr txBox="1"/>
          <p:nvPr/>
        </p:nvSpPr>
        <p:spPr>
          <a:xfrm rot="-241022">
            <a:off x="14299938" y="4636242"/>
            <a:ext cx="362793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8"/>
              </a:lnSpc>
            </a:pPr>
            <a:r>
              <a:rPr lang="en-US" sz="2000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leiad</a:t>
            </a:r>
            <a:r>
              <a:rPr lang="en-US" sz="20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meie</a:t>
            </a:r>
            <a:endParaRPr lang="en-US" sz="2000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2439"/>
              </a:lnSpc>
            </a:pPr>
            <a:r>
              <a:rPr lang="en-US" sz="20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kodulehelt</a:t>
            </a:r>
            <a:r>
              <a:rPr lang="en-US" sz="20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rubriigist</a:t>
            </a:r>
            <a:endParaRPr lang="en-US" sz="2000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2439"/>
              </a:lnSpc>
            </a:pPr>
            <a:r>
              <a:rPr lang="et-EE" sz="2000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„TAOTLEJALE“</a:t>
            </a:r>
            <a:endParaRPr lang="en-US" sz="2000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7222308" y="4596413"/>
            <a:ext cx="4197187" cy="1619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9"/>
              </a:lnSpc>
            </a:pP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Palun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pöördu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kohe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Lõuna-Järvamaa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koostöökogu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(LJKK)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konsultandi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Kristina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Gudinas’e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poole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kui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Sul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tekib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küsimusi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!</a:t>
            </a:r>
          </a:p>
          <a:p>
            <a:pPr algn="ctr">
              <a:lnSpc>
                <a:spcPts val="2619"/>
              </a:lnSpc>
            </a:pPr>
            <a:r>
              <a:rPr lang="en-US" sz="19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tel</a:t>
            </a: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: 556 05 230</a:t>
            </a:r>
          </a:p>
          <a:p>
            <a:pPr algn="ctr">
              <a:lnSpc>
                <a:spcPts val="2619"/>
              </a:lnSpc>
            </a:pPr>
            <a:r>
              <a:rPr lang="en-US" sz="19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kristina@koostookogu.ee </a:t>
            </a:r>
          </a:p>
        </p:txBody>
      </p:sp>
      <p:sp>
        <p:nvSpPr>
          <p:cNvPr id="34" name="TextBox 34"/>
          <p:cNvSpPr txBox="1"/>
          <p:nvPr/>
        </p:nvSpPr>
        <p:spPr>
          <a:xfrm rot="375422">
            <a:off x="2610882" y="2821141"/>
            <a:ext cx="3727767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5"/>
              </a:lnSpc>
            </a:pPr>
            <a:r>
              <a:rPr lang="en-US" sz="2500">
                <a:solidFill>
                  <a:srgbClr val="EC2D3E"/>
                </a:solidFill>
                <a:latin typeface="Ballpoint"/>
                <a:ea typeface="Ballpoint"/>
                <a:cs typeface="Ballpoint"/>
                <a:sym typeface="Ballpoint"/>
              </a:rPr>
              <a:t>TEGEVUSTE KUUPÄEVAD </a:t>
            </a:r>
          </a:p>
          <a:p>
            <a:pPr algn="ctr">
              <a:lnSpc>
                <a:spcPts val="3275"/>
              </a:lnSpc>
            </a:pPr>
            <a:r>
              <a:rPr lang="en-US" sz="2500">
                <a:solidFill>
                  <a:srgbClr val="EC2D3E"/>
                </a:solidFill>
                <a:latin typeface="Ballpoint"/>
                <a:ea typeface="Ballpoint"/>
                <a:cs typeface="Ballpoint"/>
                <a:sym typeface="Ballpoint"/>
              </a:rPr>
              <a:t>        PAIGAS!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970232" y="404869"/>
            <a:ext cx="3898190" cy="1144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3"/>
              </a:lnSpc>
            </a:pPr>
            <a:r>
              <a:rPr lang="en-US" sz="3300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4.SÜNDMUS TEHTUD, NÜÜD ARUANNE!</a:t>
            </a:r>
          </a:p>
        </p:txBody>
      </p:sp>
      <p:pic>
        <p:nvPicPr>
          <p:cNvPr id="36" name="Pilt 3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138196">
            <a:off x="6386261" y="7523766"/>
            <a:ext cx="5578061" cy="3522502"/>
          </a:xfrm>
          <a:prstGeom prst="rect">
            <a:avLst/>
          </a:prstGeom>
        </p:spPr>
      </p:pic>
      <p:pic>
        <p:nvPicPr>
          <p:cNvPr id="37" name="Pilt 3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12464457">
            <a:off x="894879" y="6546586"/>
            <a:ext cx="2627604" cy="2743438"/>
          </a:xfrm>
          <a:prstGeom prst="rect">
            <a:avLst/>
          </a:prstGeom>
        </p:spPr>
      </p:pic>
      <p:pic>
        <p:nvPicPr>
          <p:cNvPr id="38" name="Pilt 3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5045306">
            <a:off x="12004118" y="3585880"/>
            <a:ext cx="2900851" cy="30287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61813" y="1475913"/>
            <a:ext cx="10016388" cy="7413986"/>
          </a:xfrm>
          <a:custGeom>
            <a:avLst/>
            <a:gdLst/>
            <a:ahLst/>
            <a:cxnLst/>
            <a:rect l="l" t="t" r="r" b="b"/>
            <a:pathLst>
              <a:path w="10016388" h="7413986">
                <a:moveTo>
                  <a:pt x="0" y="0"/>
                </a:moveTo>
                <a:lnTo>
                  <a:pt x="10016388" y="0"/>
                </a:lnTo>
                <a:lnTo>
                  <a:pt x="10016388" y="7413986"/>
                </a:lnTo>
                <a:lnTo>
                  <a:pt x="0" y="7413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6385">
            <a:off x="2122576" y="1302958"/>
            <a:ext cx="879086" cy="877590"/>
          </a:xfrm>
          <a:custGeom>
            <a:avLst/>
            <a:gdLst/>
            <a:ahLst/>
            <a:cxnLst/>
            <a:rect l="l" t="t" r="r" b="b"/>
            <a:pathLst>
              <a:path w="879086" h="877590">
                <a:moveTo>
                  <a:pt x="0" y="0"/>
                </a:moveTo>
                <a:lnTo>
                  <a:pt x="879086" y="0"/>
                </a:lnTo>
                <a:lnTo>
                  <a:pt x="879086" y="877591"/>
                </a:lnTo>
                <a:lnTo>
                  <a:pt x="0" y="8775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967176" y="314970"/>
            <a:ext cx="5838726" cy="6717696"/>
            <a:chOff x="0" y="0"/>
            <a:chExt cx="7784968" cy="8956928"/>
          </a:xfrm>
        </p:grpSpPr>
        <p:sp>
          <p:nvSpPr>
            <p:cNvPr id="6" name="Freeform 6"/>
            <p:cNvSpPr/>
            <p:nvPr/>
          </p:nvSpPr>
          <p:spPr>
            <a:xfrm rot="-475827">
              <a:off x="2323354" y="7595386"/>
              <a:ext cx="5127425" cy="1012666"/>
            </a:xfrm>
            <a:custGeom>
              <a:avLst/>
              <a:gdLst/>
              <a:ahLst/>
              <a:cxnLst/>
              <a:rect l="l" t="t" r="r" b="b"/>
              <a:pathLst>
                <a:path w="5127425" h="1012666">
                  <a:moveTo>
                    <a:pt x="0" y="0"/>
                  </a:moveTo>
                  <a:lnTo>
                    <a:pt x="5127425" y="0"/>
                  </a:lnTo>
                  <a:lnTo>
                    <a:pt x="5127425" y="1012666"/>
                  </a:lnTo>
                  <a:lnTo>
                    <a:pt x="0" y="1012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 rot="-494988">
              <a:off x="526287" y="442546"/>
              <a:ext cx="6732393" cy="7821089"/>
              <a:chOff x="0" y="0"/>
              <a:chExt cx="5466080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439410" cy="6348730"/>
              </a:xfrm>
              <a:custGeom>
                <a:avLst/>
                <a:gdLst/>
                <a:ahLst/>
                <a:cxnLst/>
                <a:rect l="l" t="t" r="r" b="b"/>
                <a:pathLst>
                  <a:path w="5439410" h="6348730">
                    <a:moveTo>
                      <a:pt x="5419090" y="0"/>
                    </a:moveTo>
                    <a:lnTo>
                      <a:pt x="19050" y="0"/>
                    </a:lnTo>
                    <a:cubicBezTo>
                      <a:pt x="8890" y="0"/>
                      <a:pt x="0" y="8890"/>
                      <a:pt x="0" y="20320"/>
                    </a:cubicBezTo>
                    <a:lnTo>
                      <a:pt x="0" y="6329680"/>
                    </a:lnTo>
                    <a:cubicBezTo>
                      <a:pt x="0" y="6339840"/>
                      <a:pt x="8890" y="6348730"/>
                      <a:pt x="19050" y="6348730"/>
                    </a:cubicBezTo>
                    <a:lnTo>
                      <a:pt x="5419090" y="6348730"/>
                    </a:lnTo>
                    <a:cubicBezTo>
                      <a:pt x="5429250" y="6348730"/>
                      <a:pt x="5438140" y="6339840"/>
                      <a:pt x="5438140" y="6329680"/>
                    </a:cubicBezTo>
                    <a:lnTo>
                      <a:pt x="5438140" y="20320"/>
                    </a:lnTo>
                    <a:cubicBezTo>
                      <a:pt x="5439410" y="8890"/>
                      <a:pt x="5430520" y="0"/>
                      <a:pt x="5419090" y="0"/>
                    </a:cubicBezTo>
                    <a:close/>
                    <a:moveTo>
                      <a:pt x="5137150" y="314960"/>
                    </a:moveTo>
                    <a:lnTo>
                      <a:pt x="5137150" y="4970780"/>
                    </a:lnTo>
                    <a:cubicBezTo>
                      <a:pt x="5137150" y="4980940"/>
                      <a:pt x="5128260" y="4989830"/>
                      <a:pt x="5118100" y="4989830"/>
                    </a:cubicBezTo>
                    <a:lnTo>
                      <a:pt x="266700" y="4989830"/>
                    </a:lnTo>
                    <a:cubicBezTo>
                      <a:pt x="256540" y="4989830"/>
                      <a:pt x="247650" y="4980940"/>
                      <a:pt x="247650" y="4970780"/>
                    </a:cubicBezTo>
                    <a:lnTo>
                      <a:pt x="247650" y="314960"/>
                    </a:lnTo>
                    <a:cubicBezTo>
                      <a:pt x="247650" y="304800"/>
                      <a:pt x="256540" y="295910"/>
                      <a:pt x="266700" y="295910"/>
                    </a:cubicBezTo>
                    <a:lnTo>
                      <a:pt x="5118100" y="295910"/>
                    </a:lnTo>
                    <a:cubicBezTo>
                      <a:pt x="5129530" y="294640"/>
                      <a:pt x="5137150" y="303530"/>
                      <a:pt x="5137150" y="314960"/>
                    </a:cubicBezTo>
                    <a:close/>
                  </a:path>
                </a:pathLst>
              </a:custGeom>
              <a:solidFill>
                <a:srgbClr val="F2F1EB"/>
              </a:solid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247650" y="294640"/>
                <a:ext cx="4889500" cy="4693920"/>
              </a:xfrm>
              <a:custGeom>
                <a:avLst/>
                <a:gdLst/>
                <a:ahLst/>
                <a:cxnLst/>
                <a:rect l="l" t="t" r="r" b="b"/>
                <a:pathLst>
                  <a:path w="4889500" h="4693920">
                    <a:moveTo>
                      <a:pt x="4870450" y="0"/>
                    </a:moveTo>
                    <a:lnTo>
                      <a:pt x="19050" y="0"/>
                    </a:lnTo>
                    <a:cubicBezTo>
                      <a:pt x="8890" y="0"/>
                      <a:pt x="0" y="8890"/>
                      <a:pt x="0" y="19050"/>
                    </a:cubicBezTo>
                    <a:lnTo>
                      <a:pt x="0" y="4674870"/>
                    </a:lnTo>
                    <a:cubicBezTo>
                      <a:pt x="0" y="4686300"/>
                      <a:pt x="8890" y="4693920"/>
                      <a:pt x="19050" y="4693920"/>
                    </a:cubicBezTo>
                    <a:lnTo>
                      <a:pt x="4870450" y="4693920"/>
                    </a:lnTo>
                    <a:cubicBezTo>
                      <a:pt x="4880610" y="4693920"/>
                      <a:pt x="4889500" y="4685030"/>
                      <a:pt x="4889500" y="4674870"/>
                    </a:cubicBezTo>
                    <a:lnTo>
                      <a:pt x="4889500" y="20320"/>
                    </a:lnTo>
                    <a:cubicBezTo>
                      <a:pt x="4889500" y="8890"/>
                      <a:pt x="4881880" y="0"/>
                      <a:pt x="487045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14077" r="-14077"/>
                </a:stretch>
              </a:blip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1270" y="6350"/>
                <a:ext cx="5457190" cy="6342380"/>
              </a:xfrm>
              <a:custGeom>
                <a:avLst/>
                <a:gdLst/>
                <a:ahLst/>
                <a:cxnLst/>
                <a:rect l="l" t="t" r="r" b="b"/>
                <a:pathLst>
                  <a:path w="5457190" h="6342380">
                    <a:moveTo>
                      <a:pt x="5137150" y="302260"/>
                    </a:moveTo>
                    <a:cubicBezTo>
                      <a:pt x="5137150" y="302260"/>
                      <a:pt x="5133340" y="290830"/>
                      <a:pt x="5119370" y="289560"/>
                    </a:cubicBezTo>
                    <a:lnTo>
                      <a:pt x="248920" y="289560"/>
                    </a:lnTo>
                    <a:cubicBezTo>
                      <a:pt x="240030" y="289560"/>
                      <a:pt x="228600" y="293370"/>
                      <a:pt x="228600" y="303530"/>
                    </a:cubicBezTo>
                    <a:lnTo>
                      <a:pt x="232410" y="312420"/>
                    </a:lnTo>
                    <a:cubicBezTo>
                      <a:pt x="236220" y="307340"/>
                      <a:pt x="242570" y="304800"/>
                      <a:pt x="248920" y="304800"/>
                    </a:cubicBezTo>
                    <a:lnTo>
                      <a:pt x="5123180" y="304800"/>
                    </a:lnTo>
                    <a:lnTo>
                      <a:pt x="5123180" y="4966970"/>
                    </a:lnTo>
                    <a:cubicBezTo>
                      <a:pt x="5123180" y="4973320"/>
                      <a:pt x="5120640" y="4979670"/>
                      <a:pt x="5115560" y="4983480"/>
                    </a:cubicBezTo>
                    <a:lnTo>
                      <a:pt x="5120640" y="4983480"/>
                    </a:lnTo>
                    <a:cubicBezTo>
                      <a:pt x="5129530" y="4983480"/>
                      <a:pt x="5137150" y="4975860"/>
                      <a:pt x="5137150" y="4966970"/>
                    </a:cubicBezTo>
                    <a:lnTo>
                      <a:pt x="5137150" y="302260"/>
                    </a:lnTo>
                    <a:close/>
                    <a:moveTo>
                      <a:pt x="5438140" y="6324600"/>
                    </a:moveTo>
                    <a:lnTo>
                      <a:pt x="20320" y="6324600"/>
                    </a:lnTo>
                    <a:lnTo>
                      <a:pt x="20320" y="12700"/>
                    </a:lnTo>
                    <a:lnTo>
                      <a:pt x="6350" y="0"/>
                    </a:lnTo>
                    <a:lnTo>
                      <a:pt x="5080" y="0"/>
                    </a:lnTo>
                    <a:cubicBezTo>
                      <a:pt x="2540" y="3810"/>
                      <a:pt x="0" y="7620"/>
                      <a:pt x="0" y="12700"/>
                    </a:cubicBezTo>
                    <a:lnTo>
                      <a:pt x="0" y="6323330"/>
                    </a:lnTo>
                    <a:cubicBezTo>
                      <a:pt x="0" y="6334760"/>
                      <a:pt x="8890" y="6342380"/>
                      <a:pt x="19050" y="6342380"/>
                    </a:cubicBezTo>
                    <a:lnTo>
                      <a:pt x="5444490" y="6342380"/>
                    </a:lnTo>
                    <a:cubicBezTo>
                      <a:pt x="5449570" y="6342380"/>
                      <a:pt x="5453380" y="6341110"/>
                      <a:pt x="5457190" y="6337300"/>
                    </a:cubicBezTo>
                    <a:lnTo>
                      <a:pt x="5438140" y="6324600"/>
                    </a:lnTo>
                    <a:close/>
                  </a:path>
                </a:pathLst>
              </a:custGeom>
              <a:solidFill>
                <a:srgbClr val="3C3333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7620" y="0"/>
                <a:ext cx="5458460" cy="6344920"/>
              </a:xfrm>
              <a:custGeom>
                <a:avLst/>
                <a:gdLst/>
                <a:ahLst/>
                <a:cxnLst/>
                <a:rect l="l" t="t" r="r" b="b"/>
                <a:pathLst>
                  <a:path w="5458460" h="6344920">
                    <a:moveTo>
                      <a:pt x="5125720" y="4987290"/>
                    </a:moveTo>
                    <a:cubicBezTo>
                      <a:pt x="5121910" y="4992370"/>
                      <a:pt x="5116830" y="4994910"/>
                      <a:pt x="5110480" y="4994910"/>
                    </a:cubicBezTo>
                    <a:lnTo>
                      <a:pt x="243840" y="4994910"/>
                    </a:lnTo>
                    <a:cubicBezTo>
                      <a:pt x="237490" y="4994910"/>
                      <a:pt x="231140" y="4992370"/>
                      <a:pt x="227330" y="4986020"/>
                    </a:cubicBezTo>
                    <a:cubicBezTo>
                      <a:pt x="222250" y="4982210"/>
                      <a:pt x="219710" y="4977130"/>
                      <a:pt x="219710" y="4970780"/>
                    </a:cubicBezTo>
                    <a:lnTo>
                      <a:pt x="219710" y="314960"/>
                    </a:lnTo>
                    <a:cubicBezTo>
                      <a:pt x="219710" y="309880"/>
                      <a:pt x="222250" y="304800"/>
                      <a:pt x="226060" y="300990"/>
                    </a:cubicBezTo>
                    <a:lnTo>
                      <a:pt x="240030" y="311150"/>
                    </a:lnTo>
                    <a:lnTo>
                      <a:pt x="240030" y="4975860"/>
                    </a:lnTo>
                    <a:lnTo>
                      <a:pt x="5110480" y="4975860"/>
                    </a:lnTo>
                    <a:cubicBezTo>
                      <a:pt x="5113020" y="4975860"/>
                      <a:pt x="5115560" y="4974590"/>
                      <a:pt x="5116830" y="4974590"/>
                    </a:cubicBezTo>
                    <a:lnTo>
                      <a:pt x="5125720" y="4987290"/>
                    </a:lnTo>
                    <a:close/>
                    <a:moveTo>
                      <a:pt x="5458460" y="19050"/>
                    </a:moveTo>
                    <a:lnTo>
                      <a:pt x="5458460" y="6330950"/>
                    </a:lnTo>
                    <a:cubicBezTo>
                      <a:pt x="5458460" y="6336030"/>
                      <a:pt x="5455920" y="6341110"/>
                      <a:pt x="5450840" y="6344920"/>
                    </a:cubicBezTo>
                    <a:lnTo>
                      <a:pt x="5429250" y="6329680"/>
                    </a:lnTo>
                    <a:lnTo>
                      <a:pt x="5429250" y="20320"/>
                    </a:lnTo>
                    <a:lnTo>
                      <a:pt x="13970" y="20320"/>
                    </a:lnTo>
                    <a:lnTo>
                      <a:pt x="0" y="7620"/>
                    </a:lnTo>
                    <a:cubicBezTo>
                      <a:pt x="3810" y="2540"/>
                      <a:pt x="8890" y="0"/>
                      <a:pt x="15240" y="0"/>
                    </a:cubicBezTo>
                    <a:lnTo>
                      <a:pt x="5439410" y="0"/>
                    </a:lnTo>
                    <a:cubicBezTo>
                      <a:pt x="5449570" y="0"/>
                      <a:pt x="5458460" y="8890"/>
                      <a:pt x="5458460" y="19050"/>
                    </a:cubicBezTo>
                    <a:close/>
                    <a:moveTo>
                      <a:pt x="5455920" y="30480"/>
                    </a:moveTo>
                    <a:cubicBezTo>
                      <a:pt x="5453380" y="26670"/>
                      <a:pt x="5450840" y="24130"/>
                      <a:pt x="5447030" y="21590"/>
                    </a:cubicBezTo>
                    <a:lnTo>
                      <a:pt x="5455920" y="304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12" name="Freeform 12"/>
          <p:cNvSpPr/>
          <p:nvPr/>
        </p:nvSpPr>
        <p:spPr>
          <a:xfrm rot="115856">
            <a:off x="3296689" y="901328"/>
            <a:ext cx="6046044" cy="2222405"/>
          </a:xfrm>
          <a:custGeom>
            <a:avLst/>
            <a:gdLst/>
            <a:ahLst/>
            <a:cxnLst/>
            <a:rect l="l" t="t" r="r" b="b"/>
            <a:pathLst>
              <a:path w="5373817" h="2149527">
                <a:moveTo>
                  <a:pt x="0" y="0"/>
                </a:moveTo>
                <a:lnTo>
                  <a:pt x="5373817" y="0"/>
                </a:lnTo>
                <a:lnTo>
                  <a:pt x="5373817" y="2149527"/>
                </a:lnTo>
                <a:lnTo>
                  <a:pt x="0" y="214952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 rot="30344">
            <a:off x="1935559" y="3081029"/>
            <a:ext cx="7620694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05"/>
              </a:lnSpc>
            </a:pP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Miniprojekti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elluviija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kasutab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materjalide</a:t>
            </a:r>
            <a:r>
              <a:rPr lang="en-US" sz="259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vormistamisel</a:t>
            </a:r>
            <a:r>
              <a:rPr lang="en-US" sz="259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  <a:r>
              <a:rPr lang="en-US" sz="259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üritusest</a:t>
            </a:r>
            <a:r>
              <a:rPr lang="en-US" sz="259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teavitamisel</a:t>
            </a:r>
            <a:r>
              <a:rPr lang="en-US" sz="259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ning</a:t>
            </a:r>
            <a:r>
              <a:rPr lang="en-US" sz="259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ürituse</a:t>
            </a:r>
            <a:r>
              <a:rPr lang="en-US" sz="259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toimumiseks</a:t>
            </a:r>
            <a:r>
              <a:rPr lang="en-US" sz="259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kasutatava</a:t>
            </a:r>
            <a:r>
              <a:rPr lang="en-US" sz="259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ruumi</a:t>
            </a:r>
            <a:r>
              <a:rPr lang="en-US" sz="259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märgistamisel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u="sng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Euroopa</a:t>
            </a:r>
            <a:r>
              <a:rPr lang="en-US" sz="2599" u="sng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u="sng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Sotsiaalfondi</a:t>
            </a:r>
            <a:r>
              <a:rPr lang="en-US" sz="2599" u="sng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u="sng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ning</a:t>
            </a:r>
            <a:r>
              <a:rPr lang="en-US" sz="2599" u="sng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u="sng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Lõuna-Järvamaa</a:t>
            </a:r>
            <a:r>
              <a:rPr lang="en-US" sz="2599" u="sng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u="sng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koostöökogu</a:t>
            </a:r>
            <a:r>
              <a:rPr lang="en-US" sz="2599" u="sng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logo. </a:t>
            </a:r>
          </a:p>
          <a:p>
            <a:pPr algn="ctr">
              <a:lnSpc>
                <a:spcPts val="3274"/>
              </a:lnSpc>
            </a:pPr>
            <a:r>
              <a:rPr lang="en-US" sz="2499" dirty="0" err="1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Veebilehel</a:t>
            </a:r>
            <a:r>
              <a:rPr lang="en-US" sz="249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  <a:r>
              <a:rPr lang="en-US" sz="249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sotsiaalmeedias</a:t>
            </a:r>
            <a:r>
              <a:rPr lang="en-US" sz="249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49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või</a:t>
            </a:r>
            <a:r>
              <a:rPr lang="en-US" sz="249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49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ajakirjanduses</a:t>
            </a:r>
            <a:r>
              <a:rPr lang="en-US" sz="24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projektitegevusi</a:t>
            </a:r>
            <a:r>
              <a:rPr lang="en-US" sz="24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tutvustades</a:t>
            </a:r>
            <a:r>
              <a:rPr lang="en-US" sz="24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viitab</a:t>
            </a:r>
            <a:r>
              <a:rPr lang="en-US" sz="24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Miniprojekti</a:t>
            </a:r>
            <a:r>
              <a:rPr lang="en-US" sz="24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elluviija</a:t>
            </a:r>
            <a:r>
              <a:rPr lang="en-US" sz="24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võimalusel</a:t>
            </a:r>
            <a:r>
              <a:rPr lang="en-US" sz="24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toetuse</a:t>
            </a:r>
            <a:r>
              <a:rPr lang="en-US" sz="24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andjale</a:t>
            </a:r>
            <a:r>
              <a:rPr lang="en-US" sz="24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ja</a:t>
            </a:r>
            <a:r>
              <a:rPr lang="en-US" sz="24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4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fondile</a:t>
            </a:r>
            <a:r>
              <a:rPr lang="en-US" sz="24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</a:t>
            </a:r>
          </a:p>
          <a:p>
            <a:pPr algn="ctr">
              <a:lnSpc>
                <a:spcPts val="3405"/>
              </a:lnSpc>
            </a:pPr>
            <a:r>
              <a:rPr lang="en-US" sz="2599" b="1" u="sng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Näide</a:t>
            </a:r>
            <a:r>
              <a:rPr lang="et-EE" sz="2599" b="1" u="sng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1</a:t>
            </a:r>
            <a:r>
              <a:rPr lang="en-US" sz="2599" u="sng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:</a:t>
            </a:r>
            <a:r>
              <a:rPr lang="en-US" sz="2599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Projekti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kaasrahastas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Euroopa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Liit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meetmest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1.3 „</a:t>
            </a: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Väärikas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vananemine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toimetulek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ja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sotsiaalne</a:t>
            </a:r>
            <a:r>
              <a:rPr lang="en-US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kaasatus</a:t>
            </a:r>
            <a:r>
              <a:rPr lang="en-US" sz="2599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“.</a:t>
            </a:r>
            <a:endParaRPr lang="et-EE" sz="2599" dirty="0" smtClean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3405"/>
              </a:lnSpc>
            </a:pPr>
            <a:r>
              <a:rPr lang="et-EE" sz="2599" b="1" u="sng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Näide 2</a:t>
            </a:r>
            <a:r>
              <a:rPr lang="et-EE" sz="2599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: </a:t>
            </a:r>
            <a:r>
              <a:rPr lang="fi-FI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Projekti </a:t>
            </a:r>
            <a:r>
              <a:rPr lang="fi-FI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tegevusi</a:t>
            </a:r>
            <a:r>
              <a:rPr lang="fi-FI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fi-FI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kaasrahastas</a:t>
            </a:r>
            <a:r>
              <a:rPr lang="fi-FI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fi-FI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Euroopa</a:t>
            </a:r>
            <a:r>
              <a:rPr lang="fi-FI" sz="259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fi-FI" sz="259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Sotsiaalfond</a:t>
            </a:r>
            <a:endParaRPr lang="en-US" sz="2599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3536"/>
              </a:lnSpc>
            </a:pPr>
            <a:endParaRPr lang="en-US" sz="2599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1320318" y="1741753"/>
            <a:ext cx="1128001" cy="1903069"/>
          </a:xfrm>
          <a:custGeom>
            <a:avLst/>
            <a:gdLst/>
            <a:ahLst/>
            <a:cxnLst/>
            <a:rect l="l" t="t" r="r" b="b"/>
            <a:pathLst>
              <a:path w="1128001" h="1903069">
                <a:moveTo>
                  <a:pt x="0" y="0"/>
                </a:moveTo>
                <a:lnTo>
                  <a:pt x="1128001" y="0"/>
                </a:lnTo>
                <a:lnTo>
                  <a:pt x="1128001" y="1903070"/>
                </a:lnTo>
                <a:lnTo>
                  <a:pt x="0" y="19030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>
            <a:grpSpLocks noChangeAspect="1"/>
          </p:cNvGrpSpPr>
          <p:nvPr/>
        </p:nvGrpSpPr>
        <p:grpSpPr>
          <a:xfrm rot="466935">
            <a:off x="9718705" y="3804406"/>
            <a:ext cx="5094172" cy="5917951"/>
            <a:chOff x="0" y="0"/>
            <a:chExt cx="546608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1"/>
              <a:stretch>
                <a:fillRect l="-14077" r="-14077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0" name="Freeform 20"/>
          <p:cNvSpPr/>
          <p:nvPr/>
        </p:nvSpPr>
        <p:spPr>
          <a:xfrm rot="1424109">
            <a:off x="15506447" y="7208700"/>
            <a:ext cx="1128001" cy="1903069"/>
          </a:xfrm>
          <a:custGeom>
            <a:avLst/>
            <a:gdLst/>
            <a:ahLst/>
            <a:cxnLst/>
            <a:rect l="l" t="t" r="r" b="b"/>
            <a:pathLst>
              <a:path w="1128001" h="1903069">
                <a:moveTo>
                  <a:pt x="0" y="0"/>
                </a:moveTo>
                <a:lnTo>
                  <a:pt x="1128001" y="0"/>
                </a:lnTo>
                <a:lnTo>
                  <a:pt x="1128001" y="1903069"/>
                </a:lnTo>
                <a:lnTo>
                  <a:pt x="0" y="190306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2121762" y="8783206"/>
            <a:ext cx="2453657" cy="1333897"/>
          </a:xfrm>
          <a:custGeom>
            <a:avLst/>
            <a:gdLst/>
            <a:ahLst/>
            <a:cxnLst/>
            <a:rect l="l" t="t" r="r" b="b"/>
            <a:pathLst>
              <a:path w="2453657" h="1333897">
                <a:moveTo>
                  <a:pt x="0" y="0"/>
                </a:moveTo>
                <a:lnTo>
                  <a:pt x="2453657" y="0"/>
                </a:lnTo>
                <a:lnTo>
                  <a:pt x="2453657" y="1333897"/>
                </a:lnTo>
                <a:lnTo>
                  <a:pt x="0" y="133389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4875856" y="8783206"/>
            <a:ext cx="3002391" cy="1333897"/>
          </a:xfrm>
          <a:custGeom>
            <a:avLst/>
            <a:gdLst/>
            <a:ahLst/>
            <a:cxnLst/>
            <a:rect l="l" t="t" r="r" b="b"/>
            <a:pathLst>
              <a:path w="3002391" h="1333897">
                <a:moveTo>
                  <a:pt x="0" y="0"/>
                </a:moveTo>
                <a:lnTo>
                  <a:pt x="3002391" y="0"/>
                </a:lnTo>
                <a:lnTo>
                  <a:pt x="3002391" y="1333897"/>
                </a:lnTo>
                <a:lnTo>
                  <a:pt x="0" y="133389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910805" y="1813862"/>
            <a:ext cx="8185671" cy="999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57"/>
              </a:lnSpc>
              <a:spcBef>
                <a:spcPct val="0"/>
              </a:spcBef>
            </a:pPr>
            <a:r>
              <a:rPr lang="en-US" sz="5255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SÜNDMUSTE TÄHISTAMINE</a:t>
            </a:r>
          </a:p>
        </p:txBody>
      </p:sp>
      <p:sp>
        <p:nvSpPr>
          <p:cNvPr id="24" name="TextBox 24"/>
          <p:cNvSpPr txBox="1"/>
          <p:nvPr/>
        </p:nvSpPr>
        <p:spPr>
          <a:xfrm rot="418801">
            <a:off x="9786487" y="8525551"/>
            <a:ext cx="4711235" cy="1017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53"/>
              </a:lnSpc>
              <a:spcBef>
                <a:spcPct val="0"/>
              </a:spcBef>
            </a:pPr>
            <a:r>
              <a:rPr lang="en-US" sz="5323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Väljasõit</a:t>
            </a:r>
            <a:endParaRPr lang="en-US" sz="5323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25" name="TextBox 25"/>
          <p:cNvSpPr txBox="1"/>
          <p:nvPr/>
        </p:nvSpPr>
        <p:spPr>
          <a:xfrm rot="-466490">
            <a:off x="14256850" y="5190779"/>
            <a:ext cx="3978895" cy="1042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15"/>
              </a:lnSpc>
              <a:spcBef>
                <a:spcPct val="0"/>
              </a:spcBef>
            </a:pPr>
            <a:r>
              <a:rPr lang="en-US" sz="543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Õpituba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66002" y="319007"/>
            <a:ext cx="8236689" cy="4477764"/>
          </a:xfrm>
          <a:custGeom>
            <a:avLst/>
            <a:gdLst/>
            <a:ahLst/>
            <a:cxnLst/>
            <a:rect l="l" t="t" r="r" b="b"/>
            <a:pathLst>
              <a:path w="8236689" h="4477764">
                <a:moveTo>
                  <a:pt x="0" y="0"/>
                </a:moveTo>
                <a:lnTo>
                  <a:pt x="8236689" y="0"/>
                </a:lnTo>
                <a:lnTo>
                  <a:pt x="8236689" y="4477764"/>
                </a:lnTo>
                <a:lnTo>
                  <a:pt x="0" y="44777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666002" y="5143500"/>
            <a:ext cx="8311746" cy="3687393"/>
          </a:xfrm>
          <a:custGeom>
            <a:avLst/>
            <a:gdLst/>
            <a:ahLst/>
            <a:cxnLst/>
            <a:rect l="l" t="t" r="r" b="b"/>
            <a:pathLst>
              <a:path w="8311746" h="3687393">
                <a:moveTo>
                  <a:pt x="0" y="0"/>
                </a:moveTo>
                <a:lnTo>
                  <a:pt x="8311745" y="0"/>
                </a:lnTo>
                <a:lnTo>
                  <a:pt x="8311745" y="3687393"/>
                </a:lnTo>
                <a:lnTo>
                  <a:pt x="0" y="36873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-247732">
            <a:off x="2183494" y="16517"/>
            <a:ext cx="4510414" cy="4497284"/>
          </a:xfrm>
          <a:custGeom>
            <a:avLst/>
            <a:gdLst/>
            <a:ahLst/>
            <a:cxnLst/>
            <a:rect l="l" t="t" r="r" b="b"/>
            <a:pathLst>
              <a:path w="4510414" h="4497284">
                <a:moveTo>
                  <a:pt x="0" y="0"/>
                </a:moveTo>
                <a:lnTo>
                  <a:pt x="4510415" y="0"/>
                </a:lnTo>
                <a:lnTo>
                  <a:pt x="4510415" y="4497284"/>
                </a:lnTo>
                <a:lnTo>
                  <a:pt x="0" y="44972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553" r="-16553"/>
            </a:stretch>
          </a:blipFill>
        </p:spPr>
      </p:sp>
      <p:sp>
        <p:nvSpPr>
          <p:cNvPr id="4" name="Freeform 4"/>
          <p:cNvSpPr/>
          <p:nvPr/>
        </p:nvSpPr>
        <p:spPr>
          <a:xfrm rot="-917616">
            <a:off x="30633" y="2616225"/>
            <a:ext cx="4693491" cy="4679827"/>
          </a:xfrm>
          <a:custGeom>
            <a:avLst/>
            <a:gdLst/>
            <a:ahLst/>
            <a:cxnLst/>
            <a:rect l="l" t="t" r="r" b="b"/>
            <a:pathLst>
              <a:path w="4693491" h="4679827">
                <a:moveTo>
                  <a:pt x="0" y="0"/>
                </a:moveTo>
                <a:lnTo>
                  <a:pt x="4693491" y="0"/>
                </a:lnTo>
                <a:lnTo>
                  <a:pt x="4693491" y="4679827"/>
                </a:lnTo>
                <a:lnTo>
                  <a:pt x="0" y="4679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942" b="-16942"/>
            </a:stretch>
          </a:blipFill>
        </p:spPr>
      </p:sp>
      <p:sp>
        <p:nvSpPr>
          <p:cNvPr id="5" name="Freeform 5"/>
          <p:cNvSpPr/>
          <p:nvPr/>
        </p:nvSpPr>
        <p:spPr>
          <a:xfrm rot="-74983">
            <a:off x="6561585" y="2498815"/>
            <a:ext cx="5489789" cy="5480774"/>
          </a:xfrm>
          <a:custGeom>
            <a:avLst/>
            <a:gdLst/>
            <a:ahLst/>
            <a:cxnLst/>
            <a:rect l="l" t="t" r="r" b="b"/>
            <a:pathLst>
              <a:path w="5489789" h="5480774">
                <a:moveTo>
                  <a:pt x="0" y="0"/>
                </a:moveTo>
                <a:lnTo>
                  <a:pt x="5489789" y="0"/>
                </a:lnTo>
                <a:lnTo>
                  <a:pt x="5489789" y="5480774"/>
                </a:lnTo>
                <a:lnTo>
                  <a:pt x="0" y="54807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917616">
            <a:off x="2236425" y="5908018"/>
            <a:ext cx="4595062" cy="4581685"/>
          </a:xfrm>
          <a:custGeom>
            <a:avLst/>
            <a:gdLst/>
            <a:ahLst/>
            <a:cxnLst/>
            <a:rect l="l" t="t" r="r" b="b"/>
            <a:pathLst>
              <a:path w="4595062" h="4581685">
                <a:moveTo>
                  <a:pt x="0" y="0"/>
                </a:moveTo>
                <a:lnTo>
                  <a:pt x="4595063" y="0"/>
                </a:lnTo>
                <a:lnTo>
                  <a:pt x="4595063" y="4581685"/>
                </a:lnTo>
                <a:lnTo>
                  <a:pt x="0" y="45816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6942" b="-16942"/>
            </a:stretch>
          </a:blipFill>
        </p:spPr>
      </p:sp>
      <p:sp>
        <p:nvSpPr>
          <p:cNvPr id="7" name="Freeform 7"/>
          <p:cNvSpPr/>
          <p:nvPr/>
        </p:nvSpPr>
        <p:spPr>
          <a:xfrm rot="-619618">
            <a:off x="11654757" y="-168543"/>
            <a:ext cx="4510414" cy="4497284"/>
          </a:xfrm>
          <a:custGeom>
            <a:avLst/>
            <a:gdLst/>
            <a:ahLst/>
            <a:cxnLst/>
            <a:rect l="l" t="t" r="r" b="b"/>
            <a:pathLst>
              <a:path w="4510414" h="4497284">
                <a:moveTo>
                  <a:pt x="0" y="0"/>
                </a:moveTo>
                <a:lnTo>
                  <a:pt x="4510415" y="0"/>
                </a:lnTo>
                <a:lnTo>
                  <a:pt x="4510415" y="4497283"/>
                </a:lnTo>
                <a:lnTo>
                  <a:pt x="0" y="44972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6553" r="-16553"/>
            </a:stretch>
          </a:blipFill>
        </p:spPr>
      </p:sp>
      <p:sp>
        <p:nvSpPr>
          <p:cNvPr id="8" name="Freeform 8"/>
          <p:cNvSpPr/>
          <p:nvPr/>
        </p:nvSpPr>
        <p:spPr>
          <a:xfrm rot="1182248">
            <a:off x="13369572" y="2960235"/>
            <a:ext cx="4724565" cy="4710811"/>
          </a:xfrm>
          <a:custGeom>
            <a:avLst/>
            <a:gdLst/>
            <a:ahLst/>
            <a:cxnLst/>
            <a:rect l="l" t="t" r="r" b="b"/>
            <a:pathLst>
              <a:path w="4724565" h="4710811">
                <a:moveTo>
                  <a:pt x="0" y="0"/>
                </a:moveTo>
                <a:lnTo>
                  <a:pt x="4724566" y="0"/>
                </a:lnTo>
                <a:lnTo>
                  <a:pt x="4724566" y="4710812"/>
                </a:lnTo>
                <a:lnTo>
                  <a:pt x="0" y="47108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6553" r="-16553"/>
            </a:stretch>
          </a:blipFill>
        </p:spPr>
      </p:sp>
      <p:sp>
        <p:nvSpPr>
          <p:cNvPr id="9" name="Freeform 9"/>
          <p:cNvSpPr/>
          <p:nvPr/>
        </p:nvSpPr>
        <p:spPr>
          <a:xfrm rot="-264119">
            <a:off x="11418116" y="5934243"/>
            <a:ext cx="4484678" cy="4471622"/>
          </a:xfrm>
          <a:custGeom>
            <a:avLst/>
            <a:gdLst/>
            <a:ahLst/>
            <a:cxnLst/>
            <a:rect l="l" t="t" r="r" b="b"/>
            <a:pathLst>
              <a:path w="4484678" h="4471622">
                <a:moveTo>
                  <a:pt x="0" y="0"/>
                </a:moveTo>
                <a:lnTo>
                  <a:pt x="4484678" y="0"/>
                </a:lnTo>
                <a:lnTo>
                  <a:pt x="4484678" y="4471622"/>
                </a:lnTo>
                <a:lnTo>
                  <a:pt x="0" y="44716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6553" r="-16553"/>
            </a:stretch>
          </a:blipFill>
        </p:spPr>
      </p:sp>
      <p:sp>
        <p:nvSpPr>
          <p:cNvPr id="10" name="Freeform 10"/>
          <p:cNvSpPr/>
          <p:nvPr/>
        </p:nvSpPr>
        <p:spPr>
          <a:xfrm rot="-4859083">
            <a:off x="5577672" y="4198656"/>
            <a:ext cx="536973" cy="1747546"/>
          </a:xfrm>
          <a:custGeom>
            <a:avLst/>
            <a:gdLst/>
            <a:ahLst/>
            <a:cxnLst/>
            <a:rect l="l" t="t" r="r" b="b"/>
            <a:pathLst>
              <a:path w="536973" h="1747546">
                <a:moveTo>
                  <a:pt x="0" y="0"/>
                </a:moveTo>
                <a:lnTo>
                  <a:pt x="536974" y="0"/>
                </a:lnTo>
                <a:lnTo>
                  <a:pt x="536974" y="1747545"/>
                </a:lnTo>
                <a:lnTo>
                  <a:pt x="0" y="17475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833775">
            <a:off x="6751056" y="1320748"/>
            <a:ext cx="536973" cy="1747546"/>
          </a:xfrm>
          <a:custGeom>
            <a:avLst/>
            <a:gdLst/>
            <a:ahLst/>
            <a:cxnLst/>
            <a:rect l="l" t="t" r="r" b="b"/>
            <a:pathLst>
              <a:path w="536973" h="1747546">
                <a:moveTo>
                  <a:pt x="0" y="0"/>
                </a:moveTo>
                <a:lnTo>
                  <a:pt x="536973" y="0"/>
                </a:lnTo>
                <a:lnTo>
                  <a:pt x="536973" y="1747546"/>
                </a:lnTo>
                <a:lnTo>
                  <a:pt x="0" y="17475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7085958">
            <a:off x="7272481" y="7165031"/>
            <a:ext cx="536973" cy="1747546"/>
          </a:xfrm>
          <a:custGeom>
            <a:avLst/>
            <a:gdLst/>
            <a:ahLst/>
            <a:cxnLst/>
            <a:rect l="l" t="t" r="r" b="b"/>
            <a:pathLst>
              <a:path w="536973" h="1747546">
                <a:moveTo>
                  <a:pt x="0" y="0"/>
                </a:moveTo>
                <a:lnTo>
                  <a:pt x="536973" y="0"/>
                </a:lnTo>
                <a:lnTo>
                  <a:pt x="536973" y="1747545"/>
                </a:lnTo>
                <a:lnTo>
                  <a:pt x="0" y="17475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940916">
            <a:off x="12280940" y="4251020"/>
            <a:ext cx="536973" cy="1747546"/>
          </a:xfrm>
          <a:custGeom>
            <a:avLst/>
            <a:gdLst/>
            <a:ahLst/>
            <a:cxnLst/>
            <a:rect l="l" t="t" r="r" b="b"/>
            <a:pathLst>
              <a:path w="536973" h="1747546">
                <a:moveTo>
                  <a:pt x="0" y="0"/>
                </a:moveTo>
                <a:lnTo>
                  <a:pt x="536973" y="0"/>
                </a:lnTo>
                <a:lnTo>
                  <a:pt x="536973" y="1747545"/>
                </a:lnTo>
                <a:lnTo>
                  <a:pt x="0" y="17475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8573135">
            <a:off x="10740923" y="7525745"/>
            <a:ext cx="536973" cy="1747546"/>
          </a:xfrm>
          <a:custGeom>
            <a:avLst/>
            <a:gdLst/>
            <a:ahLst/>
            <a:cxnLst/>
            <a:rect l="l" t="t" r="r" b="b"/>
            <a:pathLst>
              <a:path w="536973" h="1747546">
                <a:moveTo>
                  <a:pt x="0" y="0"/>
                </a:moveTo>
                <a:lnTo>
                  <a:pt x="536973" y="0"/>
                </a:lnTo>
                <a:lnTo>
                  <a:pt x="536973" y="1747546"/>
                </a:lnTo>
                <a:lnTo>
                  <a:pt x="0" y="17475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3747085">
            <a:off x="10898460" y="1452601"/>
            <a:ext cx="536973" cy="1747546"/>
          </a:xfrm>
          <a:custGeom>
            <a:avLst/>
            <a:gdLst/>
            <a:ahLst/>
            <a:cxnLst/>
            <a:rect l="l" t="t" r="r" b="b"/>
            <a:pathLst>
              <a:path w="536973" h="1747546">
                <a:moveTo>
                  <a:pt x="0" y="0"/>
                </a:moveTo>
                <a:lnTo>
                  <a:pt x="536973" y="0"/>
                </a:lnTo>
                <a:lnTo>
                  <a:pt x="536973" y="1747546"/>
                </a:lnTo>
                <a:lnTo>
                  <a:pt x="0" y="17475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-648797" flipH="1">
            <a:off x="3072692" y="943686"/>
            <a:ext cx="19020489" cy="14078692"/>
          </a:xfrm>
          <a:custGeom>
            <a:avLst/>
            <a:gdLst/>
            <a:ahLst/>
            <a:cxnLst/>
            <a:rect l="l" t="t" r="r" b="b"/>
            <a:pathLst>
              <a:path w="19020489" h="14078692">
                <a:moveTo>
                  <a:pt x="19020490" y="0"/>
                </a:moveTo>
                <a:lnTo>
                  <a:pt x="0" y="0"/>
                </a:lnTo>
                <a:lnTo>
                  <a:pt x="0" y="14078692"/>
                </a:lnTo>
                <a:lnTo>
                  <a:pt x="19020490" y="14078692"/>
                </a:lnTo>
                <a:lnTo>
                  <a:pt x="1902049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52352" y="871432"/>
            <a:ext cx="5129046" cy="5120624"/>
          </a:xfrm>
          <a:custGeom>
            <a:avLst/>
            <a:gdLst/>
            <a:ahLst/>
            <a:cxnLst/>
            <a:rect l="l" t="t" r="r" b="b"/>
            <a:pathLst>
              <a:path w="5129046" h="5120624">
                <a:moveTo>
                  <a:pt x="0" y="0"/>
                </a:moveTo>
                <a:lnTo>
                  <a:pt x="5129046" y="0"/>
                </a:lnTo>
                <a:lnTo>
                  <a:pt x="5129046" y="5120624"/>
                </a:lnTo>
                <a:lnTo>
                  <a:pt x="0" y="51206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 rot="-611641">
            <a:off x="5320751" y="3419840"/>
            <a:ext cx="10656837" cy="148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20"/>
              </a:lnSpc>
              <a:spcBef>
                <a:spcPct val="0"/>
              </a:spcBef>
            </a:pPr>
            <a:r>
              <a:rPr lang="en-US" sz="780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Sündmus tehtud, nüüd aruanne!</a:t>
            </a:r>
          </a:p>
        </p:txBody>
      </p:sp>
      <p:sp>
        <p:nvSpPr>
          <p:cNvPr id="6" name="TextBox 6"/>
          <p:cNvSpPr txBox="1"/>
          <p:nvPr/>
        </p:nvSpPr>
        <p:spPr>
          <a:xfrm rot="-648429">
            <a:off x="6291753" y="5818854"/>
            <a:ext cx="11126697" cy="3462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6"/>
              </a:lnSpc>
            </a:pPr>
            <a:r>
              <a:rPr lang="en-US" sz="302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Projektis ettenähtud tegevuse (või tegevuste) lõppedes </a:t>
            </a:r>
          </a:p>
          <a:p>
            <a:pPr algn="ctr">
              <a:lnSpc>
                <a:spcPts val="3966"/>
              </a:lnSpc>
            </a:pPr>
            <a:r>
              <a:rPr lang="en-US" sz="302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esitab Miniprojekti elluviija </a:t>
            </a:r>
          </a:p>
          <a:p>
            <a:pPr algn="ctr">
              <a:lnSpc>
                <a:spcPts val="3966"/>
              </a:lnSpc>
            </a:pPr>
            <a:r>
              <a:rPr lang="en-US" sz="3027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5 tööpäeva jooksul </a:t>
            </a:r>
          </a:p>
          <a:p>
            <a:pPr algn="ctr">
              <a:lnSpc>
                <a:spcPts val="3966"/>
              </a:lnSpc>
            </a:pPr>
            <a:r>
              <a:rPr lang="en-US" sz="302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kohalikule tegevusrühmale </a:t>
            </a:r>
          </a:p>
          <a:p>
            <a:pPr algn="ctr">
              <a:lnSpc>
                <a:spcPts val="3966"/>
              </a:lnSpc>
            </a:pPr>
            <a:r>
              <a:rPr lang="en-US" sz="302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Spoku e-keskkonna kaudu </a:t>
            </a:r>
          </a:p>
          <a:p>
            <a:pPr algn="ctr">
              <a:lnSpc>
                <a:spcPts val="3966"/>
              </a:lnSpc>
            </a:pPr>
            <a:r>
              <a:rPr lang="en-US" sz="3027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vormikohase aruande</a:t>
            </a:r>
            <a:r>
              <a:rPr lang="en-US" sz="302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(nn. vahearuande).</a:t>
            </a:r>
          </a:p>
          <a:p>
            <a:pPr algn="ctr">
              <a:lnSpc>
                <a:spcPts val="3966"/>
              </a:lnSpc>
            </a:pPr>
            <a:endParaRPr lang="en-US" sz="3027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7" name="Freeform 7"/>
          <p:cNvSpPr/>
          <p:nvPr/>
        </p:nvSpPr>
        <p:spPr>
          <a:xfrm rot="-396927">
            <a:off x="8874049" y="5175077"/>
            <a:ext cx="4343877" cy="568653"/>
          </a:xfrm>
          <a:custGeom>
            <a:avLst/>
            <a:gdLst/>
            <a:ahLst/>
            <a:cxnLst/>
            <a:rect l="l" t="t" r="r" b="b"/>
            <a:pathLst>
              <a:path w="4343877" h="568653">
                <a:moveTo>
                  <a:pt x="0" y="0"/>
                </a:moveTo>
                <a:lnTo>
                  <a:pt x="4343877" y="0"/>
                </a:lnTo>
                <a:lnTo>
                  <a:pt x="4343877" y="568654"/>
                </a:lnTo>
                <a:lnTo>
                  <a:pt x="0" y="5686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331786">
            <a:off x="747677" y="7274783"/>
            <a:ext cx="5368439" cy="2420678"/>
          </a:xfrm>
          <a:custGeom>
            <a:avLst/>
            <a:gdLst/>
            <a:ahLst/>
            <a:cxnLst/>
            <a:rect l="l" t="t" r="r" b="b"/>
            <a:pathLst>
              <a:path w="5368439" h="2420678">
                <a:moveTo>
                  <a:pt x="0" y="0"/>
                </a:moveTo>
                <a:lnTo>
                  <a:pt x="5368439" y="0"/>
                </a:lnTo>
                <a:lnTo>
                  <a:pt x="5368439" y="2420678"/>
                </a:lnTo>
                <a:lnTo>
                  <a:pt x="0" y="24206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988331">
            <a:off x="15293040" y="1891534"/>
            <a:ext cx="1589353" cy="2037632"/>
          </a:xfrm>
          <a:custGeom>
            <a:avLst/>
            <a:gdLst/>
            <a:ahLst/>
            <a:cxnLst/>
            <a:rect l="l" t="t" r="r" b="b"/>
            <a:pathLst>
              <a:path w="1589353" h="2037632">
                <a:moveTo>
                  <a:pt x="0" y="0"/>
                </a:moveTo>
                <a:lnTo>
                  <a:pt x="1589353" y="0"/>
                </a:lnTo>
                <a:lnTo>
                  <a:pt x="1589353" y="2037631"/>
                </a:lnTo>
                <a:lnTo>
                  <a:pt x="0" y="20376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400835" y="345711"/>
            <a:ext cx="8071863" cy="2474156"/>
          </a:xfrm>
          <a:custGeom>
            <a:avLst/>
            <a:gdLst/>
            <a:ahLst/>
            <a:cxnLst/>
            <a:rect l="l" t="t" r="r" b="b"/>
            <a:pathLst>
              <a:path w="7694771" h="2196507">
                <a:moveTo>
                  <a:pt x="0" y="0"/>
                </a:moveTo>
                <a:lnTo>
                  <a:pt x="7694771" y="0"/>
                </a:lnTo>
                <a:lnTo>
                  <a:pt x="7694771" y="2196508"/>
                </a:lnTo>
                <a:lnTo>
                  <a:pt x="0" y="21965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5570642" y="3762048"/>
            <a:ext cx="7146716" cy="5289896"/>
          </a:xfrm>
          <a:custGeom>
            <a:avLst/>
            <a:gdLst/>
            <a:ahLst/>
            <a:cxnLst/>
            <a:rect l="l" t="t" r="r" b="b"/>
            <a:pathLst>
              <a:path w="7146716" h="5289896">
                <a:moveTo>
                  <a:pt x="0" y="0"/>
                </a:moveTo>
                <a:lnTo>
                  <a:pt x="7146716" y="0"/>
                </a:lnTo>
                <a:lnTo>
                  <a:pt x="7146716" y="5289896"/>
                </a:lnTo>
                <a:lnTo>
                  <a:pt x="0" y="52898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11053813" y="2702380"/>
            <a:ext cx="7827407" cy="6133824"/>
          </a:xfrm>
          <a:custGeom>
            <a:avLst/>
            <a:gdLst/>
            <a:ahLst/>
            <a:cxnLst/>
            <a:rect l="l" t="t" r="r" b="b"/>
            <a:pathLst>
              <a:path w="7146716" h="5289896">
                <a:moveTo>
                  <a:pt x="0" y="0"/>
                </a:moveTo>
                <a:lnTo>
                  <a:pt x="7146716" y="0"/>
                </a:lnTo>
                <a:lnTo>
                  <a:pt x="7146716" y="5289897"/>
                </a:lnTo>
                <a:lnTo>
                  <a:pt x="0" y="52898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305301" y="1116924"/>
            <a:ext cx="13925345" cy="966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10"/>
              </a:lnSpc>
              <a:spcBef>
                <a:spcPct val="0"/>
              </a:spcBef>
            </a:pPr>
            <a:r>
              <a:rPr lang="en-US" sz="5078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Vahearuandega</a:t>
            </a:r>
            <a:r>
              <a:rPr lang="en-US" sz="5078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5078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koos</a:t>
            </a:r>
            <a:r>
              <a:rPr lang="en-US" sz="5078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5078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esitatakse</a:t>
            </a:r>
            <a:r>
              <a:rPr lang="en-US" sz="5078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:</a:t>
            </a:r>
          </a:p>
        </p:txBody>
      </p:sp>
      <p:sp>
        <p:nvSpPr>
          <p:cNvPr id="7" name="Freeform 7"/>
          <p:cNvSpPr/>
          <p:nvPr/>
        </p:nvSpPr>
        <p:spPr>
          <a:xfrm rot="5400000">
            <a:off x="159035" y="3332402"/>
            <a:ext cx="7146716" cy="5289896"/>
          </a:xfrm>
          <a:custGeom>
            <a:avLst/>
            <a:gdLst/>
            <a:ahLst/>
            <a:cxnLst/>
            <a:rect l="l" t="t" r="r" b="b"/>
            <a:pathLst>
              <a:path w="7146716" h="5289896">
                <a:moveTo>
                  <a:pt x="0" y="0"/>
                </a:moveTo>
                <a:lnTo>
                  <a:pt x="7146716" y="0"/>
                </a:lnTo>
                <a:lnTo>
                  <a:pt x="7146716" y="5289896"/>
                </a:lnTo>
                <a:lnTo>
                  <a:pt x="0" y="52898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65713">
            <a:off x="1003960" y="6031450"/>
            <a:ext cx="1454665" cy="1381115"/>
          </a:xfrm>
          <a:custGeom>
            <a:avLst/>
            <a:gdLst/>
            <a:ahLst/>
            <a:cxnLst/>
            <a:rect l="l" t="t" r="r" b="b"/>
            <a:pathLst>
              <a:path w="1454665" h="1381115">
                <a:moveTo>
                  <a:pt x="0" y="0"/>
                </a:moveTo>
                <a:lnTo>
                  <a:pt x="1454665" y="0"/>
                </a:lnTo>
                <a:lnTo>
                  <a:pt x="1454665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636755">
            <a:off x="11731013" y="2857490"/>
            <a:ext cx="1454665" cy="1381115"/>
          </a:xfrm>
          <a:custGeom>
            <a:avLst/>
            <a:gdLst/>
            <a:ahLst/>
            <a:cxnLst/>
            <a:rect l="l" t="t" r="r" b="b"/>
            <a:pathLst>
              <a:path w="1454665" h="1381115">
                <a:moveTo>
                  <a:pt x="0" y="0"/>
                </a:moveTo>
                <a:lnTo>
                  <a:pt x="1454666" y="0"/>
                </a:lnTo>
                <a:lnTo>
                  <a:pt x="1454666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441257">
            <a:off x="1226062" y="3474557"/>
            <a:ext cx="1454665" cy="1381115"/>
          </a:xfrm>
          <a:custGeom>
            <a:avLst/>
            <a:gdLst/>
            <a:ahLst/>
            <a:cxnLst/>
            <a:rect l="l" t="t" r="r" b="b"/>
            <a:pathLst>
              <a:path w="1454665" h="1381115">
                <a:moveTo>
                  <a:pt x="0" y="0"/>
                </a:moveTo>
                <a:lnTo>
                  <a:pt x="1454666" y="0"/>
                </a:lnTo>
                <a:lnTo>
                  <a:pt x="1454666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 rot="-10036">
            <a:off x="13362704" y="2938925"/>
            <a:ext cx="3405754" cy="663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4"/>
              </a:lnSpc>
              <a:spcBef>
                <a:spcPct val="0"/>
              </a:spcBef>
            </a:pPr>
            <a:r>
              <a:rPr lang="en-US" sz="3517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Oma</a:t>
            </a:r>
            <a:r>
              <a:rPr lang="en-US" sz="3517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517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arve</a:t>
            </a:r>
            <a:r>
              <a:rPr lang="en-US" sz="3517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...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30438" y="6184406"/>
            <a:ext cx="3802583" cy="663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4"/>
              </a:lnSpc>
              <a:spcBef>
                <a:spcPct val="0"/>
              </a:spcBef>
            </a:pPr>
            <a:r>
              <a:rPr lang="en-US" sz="3517" u="sng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Ürituste (aja)kavad + logod</a:t>
            </a:r>
          </a:p>
        </p:txBody>
      </p:sp>
      <p:sp>
        <p:nvSpPr>
          <p:cNvPr id="13" name="TextBox 13"/>
          <p:cNvSpPr txBox="1"/>
          <p:nvPr/>
        </p:nvSpPr>
        <p:spPr>
          <a:xfrm rot="-7035">
            <a:off x="1698038" y="4711701"/>
            <a:ext cx="4068672" cy="1192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41"/>
              </a:lnSpc>
            </a:pPr>
            <a:r>
              <a:rPr lang="en-US" sz="239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...</a:t>
            </a:r>
            <a:r>
              <a:rPr lang="et-EE" sz="239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mis</a:t>
            </a:r>
            <a:r>
              <a:rPr lang="en-US" sz="239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sisaldab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tehtud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(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tegevuste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)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või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ürituse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(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ürituste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)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loetelu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ja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kirjeldust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 rot="-22031">
            <a:off x="2883010" y="3605772"/>
            <a:ext cx="3427735" cy="663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4"/>
              </a:lnSpc>
              <a:spcBef>
                <a:spcPct val="0"/>
              </a:spcBef>
            </a:pPr>
            <a:r>
              <a:rPr lang="en-US" sz="3517" u="sng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Kokkuvõte</a:t>
            </a:r>
            <a:endParaRPr lang="en-US" sz="3517" u="sng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501262" y="3261228"/>
            <a:ext cx="929176" cy="133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50616" y="5839935"/>
            <a:ext cx="961353" cy="133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939765" y="2601299"/>
            <a:ext cx="929176" cy="133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 dirty="0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5</a:t>
            </a:r>
          </a:p>
        </p:txBody>
      </p:sp>
      <p:sp>
        <p:nvSpPr>
          <p:cNvPr id="18" name="Freeform 18"/>
          <p:cNvSpPr/>
          <p:nvPr/>
        </p:nvSpPr>
        <p:spPr>
          <a:xfrm rot="475627">
            <a:off x="6244198" y="3898064"/>
            <a:ext cx="1445549" cy="1381115"/>
          </a:xfrm>
          <a:custGeom>
            <a:avLst/>
            <a:gdLst/>
            <a:ahLst/>
            <a:cxnLst/>
            <a:rect l="l" t="t" r="r" b="b"/>
            <a:pathLst>
              <a:path w="1445549" h="1381115">
                <a:moveTo>
                  <a:pt x="0" y="0"/>
                </a:moveTo>
                <a:lnTo>
                  <a:pt x="1445549" y="0"/>
                </a:lnTo>
                <a:lnTo>
                  <a:pt x="1445549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293" r="-5246" b="-2293"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6564174" y="3681420"/>
            <a:ext cx="929176" cy="133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 dirty="0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3</a:t>
            </a:r>
          </a:p>
        </p:txBody>
      </p:sp>
      <p:sp>
        <p:nvSpPr>
          <p:cNvPr id="20" name="TextBox 20"/>
          <p:cNvSpPr txBox="1"/>
          <p:nvPr/>
        </p:nvSpPr>
        <p:spPr>
          <a:xfrm rot="-22031">
            <a:off x="7877493" y="3984446"/>
            <a:ext cx="3911499" cy="1256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24"/>
              </a:lnSpc>
            </a:pPr>
            <a:r>
              <a:rPr lang="en-US" sz="3517" u="sng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Osalejate</a:t>
            </a:r>
            <a:r>
              <a:rPr lang="en-US" sz="3517" u="sng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t-EE" sz="3517" u="sng" dirty="0" err="1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reg.lehed</a:t>
            </a:r>
            <a:r>
              <a:rPr lang="et-EE" sz="3517" u="sng" dirty="0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517" u="sng" dirty="0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+</a:t>
            </a:r>
            <a:r>
              <a:rPr lang="et-EE" sz="3517" u="sng" dirty="0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517" u="sng" dirty="0" err="1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logod</a:t>
            </a:r>
            <a:endParaRPr lang="en-US" sz="3517" u="sng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>
              <a:lnSpc>
                <a:spcPts val="4924"/>
              </a:lnSpc>
              <a:spcBef>
                <a:spcPct val="0"/>
              </a:spcBef>
            </a:pPr>
            <a:r>
              <a:rPr lang="en-US" sz="3517" u="sng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ning</a:t>
            </a:r>
            <a:r>
              <a:rPr lang="en-US" sz="3517" u="sng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517" u="sng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fotod</a:t>
            </a:r>
            <a:endParaRPr lang="en-US" sz="3517" u="sng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21" name="TextBox 21"/>
          <p:cNvSpPr txBox="1"/>
          <p:nvPr/>
        </p:nvSpPr>
        <p:spPr>
          <a:xfrm rot="-7035">
            <a:off x="6987387" y="5390446"/>
            <a:ext cx="4314780" cy="1157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41"/>
              </a:lnSpc>
            </a:pPr>
            <a:r>
              <a:rPr lang="en-US" sz="239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....mis tõendavad toimunud tegevusi </a:t>
            </a:r>
          </a:p>
          <a:p>
            <a:pPr algn="ctr">
              <a:lnSpc>
                <a:spcPts val="3141"/>
              </a:lnSpc>
            </a:pPr>
            <a:r>
              <a:rPr lang="en-US" sz="239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(sh </a:t>
            </a:r>
            <a:r>
              <a:rPr lang="en-US" sz="2397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vähemalt 1 foto</a:t>
            </a:r>
            <a:r>
              <a:rPr lang="en-US" sz="239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peal on nähtavad ka rahastajate logod)</a:t>
            </a:r>
          </a:p>
        </p:txBody>
      </p:sp>
      <p:sp>
        <p:nvSpPr>
          <p:cNvPr id="22" name="Freeform 22"/>
          <p:cNvSpPr/>
          <p:nvPr/>
        </p:nvSpPr>
        <p:spPr>
          <a:xfrm rot="-302416">
            <a:off x="6483182" y="7152292"/>
            <a:ext cx="1454665" cy="1398738"/>
          </a:xfrm>
          <a:custGeom>
            <a:avLst/>
            <a:gdLst/>
            <a:ahLst/>
            <a:cxnLst/>
            <a:rect l="l" t="t" r="r" b="b"/>
            <a:pathLst>
              <a:path w="1454665" h="1398738">
                <a:moveTo>
                  <a:pt x="0" y="0"/>
                </a:moveTo>
                <a:lnTo>
                  <a:pt x="1454665" y="0"/>
                </a:lnTo>
                <a:lnTo>
                  <a:pt x="1454665" y="1398737"/>
                </a:lnTo>
                <a:lnTo>
                  <a:pt x="0" y="13987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37" r="-637"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6745927" y="6712783"/>
            <a:ext cx="929176" cy="133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4</a:t>
            </a:r>
          </a:p>
        </p:txBody>
      </p:sp>
      <p:sp>
        <p:nvSpPr>
          <p:cNvPr id="24" name="TextBox 24"/>
          <p:cNvSpPr txBox="1"/>
          <p:nvPr/>
        </p:nvSpPr>
        <p:spPr>
          <a:xfrm rot="-22031">
            <a:off x="7999694" y="7046751"/>
            <a:ext cx="3847587" cy="12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4"/>
              </a:lnSpc>
              <a:spcBef>
                <a:spcPct val="0"/>
              </a:spcBef>
            </a:pPr>
            <a:r>
              <a:rPr lang="en-US" sz="3517" u="sng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Arvete</a:t>
            </a:r>
            <a:r>
              <a:rPr lang="en-US" sz="3517" u="sng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517" u="sng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ja</a:t>
            </a:r>
            <a:r>
              <a:rPr lang="en-US" sz="3517" u="sng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517" u="sng" dirty="0" err="1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makse</a:t>
            </a:r>
            <a:r>
              <a:rPr lang="et-EE" sz="3517" u="sng" dirty="0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- </a:t>
            </a:r>
            <a:r>
              <a:rPr lang="en-US" sz="3517" u="sng" dirty="0" err="1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dokumentide</a:t>
            </a:r>
            <a:r>
              <a:rPr lang="en-US" sz="3517" u="sng" dirty="0" smtClean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3517" u="sng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koopiad</a:t>
            </a:r>
            <a:endParaRPr lang="en-US" sz="3517" u="sng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25" name="TextBox 25"/>
          <p:cNvSpPr txBox="1"/>
          <p:nvPr/>
        </p:nvSpPr>
        <p:spPr>
          <a:xfrm rot="-7035">
            <a:off x="6986991" y="8740465"/>
            <a:ext cx="4315572" cy="770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41"/>
              </a:lnSpc>
            </a:pPr>
            <a:r>
              <a:rPr lang="en-US" sz="239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....mis tõendavad projekti elluviimise raames tehtud kulutusi;</a:t>
            </a:r>
          </a:p>
        </p:txBody>
      </p:sp>
      <p:sp>
        <p:nvSpPr>
          <p:cNvPr id="26" name="TextBox 26"/>
          <p:cNvSpPr txBox="1"/>
          <p:nvPr/>
        </p:nvSpPr>
        <p:spPr>
          <a:xfrm rot="-7035">
            <a:off x="12405975" y="3604352"/>
            <a:ext cx="5004850" cy="1590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41"/>
              </a:lnSpc>
            </a:pP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                ....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projekti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elluviimise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konkreetse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etapi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kohta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abikõlblike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kulude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koond</a:t>
            </a:r>
            <a:r>
              <a:rPr lang="et-EE" sz="2397" dirty="0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arve</a:t>
            </a:r>
            <a:r>
              <a:rPr lang="en-US" sz="239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(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väljamaksmist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taotletava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summa)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suuruses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</a:t>
            </a:r>
          </a:p>
        </p:txBody>
      </p:sp>
      <p:sp>
        <p:nvSpPr>
          <p:cNvPr id="27" name="TextBox 27"/>
          <p:cNvSpPr txBox="1"/>
          <p:nvPr/>
        </p:nvSpPr>
        <p:spPr>
          <a:xfrm rot="-7035">
            <a:off x="1916945" y="7382508"/>
            <a:ext cx="4068672" cy="770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41"/>
              </a:lnSpc>
            </a:pPr>
            <a:r>
              <a:rPr lang="en-US" sz="239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....mis tõendavad toimunud tegevusi </a:t>
            </a:r>
          </a:p>
        </p:txBody>
      </p:sp>
      <p:sp>
        <p:nvSpPr>
          <p:cNvPr id="28" name="TextBox 28"/>
          <p:cNvSpPr txBox="1"/>
          <p:nvPr/>
        </p:nvSpPr>
        <p:spPr>
          <a:xfrm rot="-7035">
            <a:off x="12292644" y="5774953"/>
            <a:ext cx="5535409" cy="31803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41"/>
              </a:lnSpc>
            </a:pP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....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Projektis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ettenähtud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viimaste</a:t>
            </a:r>
            <a:r>
              <a:rPr lang="en-US" sz="239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tegevuste</a:t>
            </a:r>
            <a:r>
              <a:rPr lang="en-US" sz="239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lõppedes</a:t>
            </a:r>
            <a:r>
              <a:rPr lang="en-US" sz="239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esitab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Miniprojekti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elluviija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viimase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toetusosa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kätte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saamiseks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30 </a:t>
            </a:r>
            <a:r>
              <a:rPr lang="en-US" sz="239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päeva</a:t>
            </a:r>
            <a:r>
              <a:rPr lang="en-US" sz="239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jooksul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kohalikule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tegevusrühmale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Spoku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e-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keskkonna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kaudu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vormikohase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t-EE" sz="2397" b="1" dirty="0" smtClean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LÕPPARUANDE,</a:t>
            </a:r>
            <a:r>
              <a:rPr lang="en-US" sz="239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milles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kajastuvad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lisaks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eelpool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toodule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ka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projekti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eesmärkide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saavutamist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39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tõendavad</a:t>
            </a:r>
            <a:r>
              <a:rPr lang="en-US" sz="239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t-EE" sz="2397" b="1" dirty="0" smtClean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TULEMUSNÄITAJAD.</a:t>
            </a:r>
            <a:endParaRPr lang="en-US" sz="2397" b="1" dirty="0">
              <a:solidFill>
                <a:srgbClr val="FF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</p:spTree>
    <p:extLst>
      <p:ext uri="{BB962C8B-B14F-4D97-AF65-F5344CB8AC3E}">
        <p14:creationId xmlns:p14="http://schemas.microsoft.com/office/powerpoint/2010/main" val="3279247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886861" y="784198"/>
            <a:ext cx="11778943" cy="8718604"/>
          </a:xfrm>
          <a:custGeom>
            <a:avLst/>
            <a:gdLst/>
            <a:ahLst/>
            <a:cxnLst/>
            <a:rect l="l" t="t" r="r" b="b"/>
            <a:pathLst>
              <a:path w="11778943" h="8718604">
                <a:moveTo>
                  <a:pt x="0" y="0"/>
                </a:moveTo>
                <a:lnTo>
                  <a:pt x="11778943" y="0"/>
                </a:lnTo>
                <a:lnTo>
                  <a:pt x="11778943" y="8718604"/>
                </a:lnTo>
                <a:lnTo>
                  <a:pt x="0" y="87186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347012" y="692523"/>
            <a:ext cx="1221893" cy="1219815"/>
          </a:xfrm>
          <a:custGeom>
            <a:avLst/>
            <a:gdLst/>
            <a:ahLst/>
            <a:cxnLst/>
            <a:rect l="l" t="t" r="r" b="b"/>
            <a:pathLst>
              <a:path w="1221893" h="1219815">
                <a:moveTo>
                  <a:pt x="0" y="0"/>
                </a:moveTo>
                <a:lnTo>
                  <a:pt x="1221893" y="0"/>
                </a:lnTo>
                <a:lnTo>
                  <a:pt x="1221893" y="1219815"/>
                </a:lnTo>
                <a:lnTo>
                  <a:pt x="0" y="12198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622880" y="3474471"/>
            <a:ext cx="9030013" cy="543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52"/>
              </a:lnSpc>
            </a:pP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Kohalik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tegevusrühm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kontrollib</a:t>
            </a:r>
            <a:r>
              <a:rPr lang="en-US" sz="400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raha</a:t>
            </a:r>
            <a:r>
              <a:rPr lang="en-US" sz="400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sihipärast</a:t>
            </a:r>
            <a:r>
              <a:rPr lang="en-US" sz="4009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kasutamist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Miniprojekti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elluviija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esitatud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dokumente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ja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neis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sisalduvaid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andmeid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ning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kannab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aruande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heakskiitmisel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toetussumma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üle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Miniprojekti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elluviija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poolt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esitatud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arve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alusel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arvel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näidatud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arvelduskontole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kümne</a:t>
            </a:r>
            <a:r>
              <a:rPr lang="en-US" sz="4009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(10) </a:t>
            </a:r>
            <a:r>
              <a:rPr lang="en-US" sz="4009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kalendripäeva</a:t>
            </a:r>
            <a:r>
              <a:rPr lang="en-US" sz="4009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4009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jooksul</a:t>
            </a:r>
            <a:r>
              <a:rPr lang="en-US" sz="4009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957959" y="1219585"/>
            <a:ext cx="8694935" cy="230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39"/>
              </a:lnSpc>
              <a:spcBef>
                <a:spcPct val="0"/>
              </a:spcBef>
            </a:pPr>
            <a:r>
              <a:rPr lang="en-US" sz="120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Aruande kontroll</a:t>
            </a:r>
          </a:p>
        </p:txBody>
      </p:sp>
      <p:sp>
        <p:nvSpPr>
          <p:cNvPr id="7" name="Freeform 7"/>
          <p:cNvSpPr/>
          <p:nvPr/>
        </p:nvSpPr>
        <p:spPr>
          <a:xfrm rot="-370152">
            <a:off x="13526054" y="1302091"/>
            <a:ext cx="2742910" cy="2604224"/>
          </a:xfrm>
          <a:custGeom>
            <a:avLst/>
            <a:gdLst/>
            <a:ahLst/>
            <a:cxnLst/>
            <a:rect l="l" t="t" r="r" b="b"/>
            <a:pathLst>
              <a:path w="2742910" h="2604224">
                <a:moveTo>
                  <a:pt x="0" y="0"/>
                </a:moveTo>
                <a:lnTo>
                  <a:pt x="2742911" y="0"/>
                </a:lnTo>
                <a:lnTo>
                  <a:pt x="2742911" y="2604224"/>
                </a:lnTo>
                <a:lnTo>
                  <a:pt x="0" y="26042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620716">
            <a:off x="14311188" y="1555265"/>
            <a:ext cx="1172643" cy="1675204"/>
          </a:xfrm>
          <a:custGeom>
            <a:avLst/>
            <a:gdLst/>
            <a:ahLst/>
            <a:cxnLst/>
            <a:rect l="l" t="t" r="r" b="b"/>
            <a:pathLst>
              <a:path w="1172643" h="1675204">
                <a:moveTo>
                  <a:pt x="0" y="0"/>
                </a:moveTo>
                <a:lnTo>
                  <a:pt x="1172643" y="0"/>
                </a:lnTo>
                <a:lnTo>
                  <a:pt x="1172643" y="1675204"/>
                </a:lnTo>
                <a:lnTo>
                  <a:pt x="0" y="16752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13394065" y="6483655"/>
            <a:ext cx="6798738" cy="3065613"/>
          </a:xfrm>
          <a:custGeom>
            <a:avLst/>
            <a:gdLst/>
            <a:ahLst/>
            <a:cxnLst/>
            <a:rect l="l" t="t" r="r" b="b"/>
            <a:pathLst>
              <a:path w="6798738" h="3065613">
                <a:moveTo>
                  <a:pt x="6798738" y="0"/>
                </a:moveTo>
                <a:lnTo>
                  <a:pt x="0" y="0"/>
                </a:lnTo>
                <a:lnTo>
                  <a:pt x="0" y="3065612"/>
                </a:lnTo>
                <a:lnTo>
                  <a:pt x="6798738" y="3065612"/>
                </a:lnTo>
                <a:lnTo>
                  <a:pt x="67987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7288952" flipH="1">
            <a:off x="-2370669" y="5054723"/>
            <a:ext cx="6798738" cy="3065613"/>
          </a:xfrm>
          <a:custGeom>
            <a:avLst/>
            <a:gdLst/>
            <a:ahLst/>
            <a:cxnLst/>
            <a:rect l="l" t="t" r="r" b="b"/>
            <a:pathLst>
              <a:path w="6798738" h="3065613">
                <a:moveTo>
                  <a:pt x="6798738" y="0"/>
                </a:moveTo>
                <a:lnTo>
                  <a:pt x="0" y="0"/>
                </a:lnTo>
                <a:lnTo>
                  <a:pt x="0" y="3065613"/>
                </a:lnTo>
                <a:lnTo>
                  <a:pt x="6798738" y="3065613"/>
                </a:lnTo>
                <a:lnTo>
                  <a:pt x="67987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04416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grpSp>
        <p:nvGrpSpPr>
          <p:cNvPr id="3" name="Group 3"/>
          <p:cNvGrpSpPr/>
          <p:nvPr/>
        </p:nvGrpSpPr>
        <p:grpSpPr>
          <a:xfrm rot="-461096">
            <a:off x="10793296" y="1159034"/>
            <a:ext cx="5905974" cy="8772471"/>
            <a:chOff x="0" y="0"/>
            <a:chExt cx="7874632" cy="11696629"/>
          </a:xfrm>
        </p:grpSpPr>
        <p:sp>
          <p:nvSpPr>
            <p:cNvPr id="4" name="Freeform 4"/>
            <p:cNvSpPr/>
            <p:nvPr/>
          </p:nvSpPr>
          <p:spPr>
            <a:xfrm rot="-72509">
              <a:off x="874027" y="10354586"/>
              <a:ext cx="6451405" cy="1274152"/>
            </a:xfrm>
            <a:custGeom>
              <a:avLst/>
              <a:gdLst/>
              <a:ahLst/>
              <a:cxnLst/>
              <a:rect l="l" t="t" r="r" b="b"/>
              <a:pathLst>
                <a:path w="6451405" h="1274152">
                  <a:moveTo>
                    <a:pt x="0" y="0"/>
                  </a:moveTo>
                  <a:lnTo>
                    <a:pt x="6451405" y="0"/>
                  </a:lnTo>
                  <a:lnTo>
                    <a:pt x="6451405" y="1274152"/>
                  </a:lnTo>
                  <a:lnTo>
                    <a:pt x="0" y="1274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 rot="21510">
              <a:off x="34414" y="24313"/>
              <a:ext cx="7805804" cy="11024243"/>
              <a:chOff x="0" y="0"/>
              <a:chExt cx="3267456" cy="461467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267456" cy="4618736"/>
              </a:xfrm>
              <a:custGeom>
                <a:avLst/>
                <a:gdLst/>
                <a:ahLst/>
                <a:cxnLst/>
                <a:rect l="l" t="t" r="r" b="b"/>
                <a:pathLst>
                  <a:path w="3267456" h="4618736">
                    <a:moveTo>
                      <a:pt x="3267456" y="4618736"/>
                    </a:moveTo>
                    <a:lnTo>
                      <a:pt x="0" y="4618736"/>
                    </a:lnTo>
                    <a:lnTo>
                      <a:pt x="0" y="0"/>
                    </a:lnTo>
                    <a:lnTo>
                      <a:pt x="3267456" y="0"/>
                    </a:lnTo>
                    <a:lnTo>
                      <a:pt x="3267456" y="4618736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4" r="-4"/>
                </a:stretch>
              </a:blipFill>
            </p:spPr>
          </p:sp>
          <p:sp>
            <p:nvSpPr>
              <p:cNvPr id="7" name="Freeform 7"/>
              <p:cNvSpPr/>
              <p:nvPr/>
            </p:nvSpPr>
            <p:spPr>
              <a:xfrm>
                <a:off x="56770" y="48203"/>
                <a:ext cx="3142190" cy="3592604"/>
              </a:xfrm>
              <a:custGeom>
                <a:avLst/>
                <a:gdLst/>
                <a:ahLst/>
                <a:cxnLst/>
                <a:rect l="l" t="t" r="r" b="b"/>
                <a:pathLst>
                  <a:path w="3142190" h="3592604">
                    <a:moveTo>
                      <a:pt x="3142190" y="35325"/>
                    </a:moveTo>
                    <a:lnTo>
                      <a:pt x="3106219" y="3592604"/>
                    </a:lnTo>
                    <a:lnTo>
                      <a:pt x="0" y="3558211"/>
                    </a:lnTo>
                    <a:lnTo>
                      <a:pt x="28183" y="0"/>
                    </a:lnTo>
                    <a:lnTo>
                      <a:pt x="3142190" y="35325"/>
                    </a:lnTo>
                    <a:close/>
                  </a:path>
                </a:pathLst>
              </a:custGeom>
              <a:blipFill>
                <a:blip r:embed="rId5"/>
                <a:stretch>
                  <a:fillRect l="-35804" r="-35804"/>
                </a:stretch>
              </a:blipFill>
            </p:spPr>
          </p:sp>
        </p:grpSp>
      </p:grpSp>
      <p:sp>
        <p:nvSpPr>
          <p:cNvPr id="8" name="Freeform 8"/>
          <p:cNvSpPr/>
          <p:nvPr/>
        </p:nvSpPr>
        <p:spPr>
          <a:xfrm rot="114411">
            <a:off x="696085" y="1031577"/>
            <a:ext cx="9498257" cy="13605495"/>
          </a:xfrm>
          <a:custGeom>
            <a:avLst/>
            <a:gdLst/>
            <a:ahLst/>
            <a:cxnLst/>
            <a:rect l="l" t="t" r="r" b="b"/>
            <a:pathLst>
              <a:path w="9498257" h="13605495">
                <a:moveTo>
                  <a:pt x="0" y="0"/>
                </a:moveTo>
                <a:lnTo>
                  <a:pt x="9498256" y="0"/>
                </a:lnTo>
                <a:lnTo>
                  <a:pt x="9498256" y="13605495"/>
                </a:lnTo>
                <a:lnTo>
                  <a:pt x="0" y="136054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8932"/>
            </a:stretch>
          </a:blipFill>
        </p:spPr>
      </p:sp>
      <p:sp>
        <p:nvSpPr>
          <p:cNvPr id="9" name="Freeform 9"/>
          <p:cNvSpPr/>
          <p:nvPr/>
        </p:nvSpPr>
        <p:spPr>
          <a:xfrm rot="-10440318">
            <a:off x="15175589" y="537318"/>
            <a:ext cx="515542" cy="2100354"/>
          </a:xfrm>
          <a:custGeom>
            <a:avLst/>
            <a:gdLst/>
            <a:ahLst/>
            <a:cxnLst/>
            <a:rect l="l" t="t" r="r" b="b"/>
            <a:pathLst>
              <a:path w="515542" h="2100354">
                <a:moveTo>
                  <a:pt x="0" y="0"/>
                </a:moveTo>
                <a:lnTo>
                  <a:pt x="515542" y="0"/>
                </a:lnTo>
                <a:lnTo>
                  <a:pt x="515542" y="2100355"/>
                </a:lnTo>
                <a:lnTo>
                  <a:pt x="0" y="2100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239958" y="2564487"/>
            <a:ext cx="5247851" cy="2366304"/>
          </a:xfrm>
          <a:custGeom>
            <a:avLst/>
            <a:gdLst/>
            <a:ahLst/>
            <a:cxnLst/>
            <a:rect l="l" t="t" r="r" b="b"/>
            <a:pathLst>
              <a:path w="5247851" h="2366304">
                <a:moveTo>
                  <a:pt x="5247850" y="0"/>
                </a:moveTo>
                <a:lnTo>
                  <a:pt x="0" y="0"/>
                </a:lnTo>
                <a:lnTo>
                  <a:pt x="0" y="2366303"/>
                </a:lnTo>
                <a:lnTo>
                  <a:pt x="5247850" y="2366303"/>
                </a:lnTo>
                <a:lnTo>
                  <a:pt x="524785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5325812">
            <a:off x="5297018" y="1478122"/>
            <a:ext cx="667579" cy="5321282"/>
          </a:xfrm>
          <a:custGeom>
            <a:avLst/>
            <a:gdLst/>
            <a:ahLst/>
            <a:cxnLst/>
            <a:rect l="l" t="t" r="r" b="b"/>
            <a:pathLst>
              <a:path w="667579" h="5321282">
                <a:moveTo>
                  <a:pt x="0" y="0"/>
                </a:moveTo>
                <a:lnTo>
                  <a:pt x="667579" y="0"/>
                </a:lnTo>
                <a:lnTo>
                  <a:pt x="667579" y="5321282"/>
                </a:lnTo>
                <a:lnTo>
                  <a:pt x="0" y="532128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746426" y="4752074"/>
            <a:ext cx="7397574" cy="2671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4"/>
              </a:lnSpc>
            </a:pPr>
            <a:r>
              <a:rPr lang="en-US" sz="361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Raha mittesihipärasel kasutamisel </a:t>
            </a:r>
            <a:r>
              <a:rPr lang="en-US" sz="3617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on</a:t>
            </a:r>
            <a:r>
              <a:rPr lang="en-US" sz="361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Kohalikul tegevusrühmal </a:t>
            </a:r>
            <a:r>
              <a:rPr lang="en-US" sz="3617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õigus jätta toetusesumma kas osaliselt või täielikult välja maksmata!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87563" y="1956264"/>
            <a:ext cx="8115300" cy="230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39"/>
              </a:lnSpc>
              <a:spcBef>
                <a:spcPct val="0"/>
              </a:spcBef>
            </a:pPr>
            <a:r>
              <a:rPr lang="en-US" sz="120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Pane tähele!</a:t>
            </a:r>
          </a:p>
        </p:txBody>
      </p:sp>
      <p:sp>
        <p:nvSpPr>
          <p:cNvPr id="14" name="TextBox 14"/>
          <p:cNvSpPr txBox="1"/>
          <p:nvPr/>
        </p:nvSpPr>
        <p:spPr>
          <a:xfrm rot="-461096">
            <a:off x="11176967" y="7793383"/>
            <a:ext cx="5983013" cy="1185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54"/>
              </a:lnSpc>
              <a:spcBef>
                <a:spcPct val="0"/>
              </a:spcBef>
            </a:pPr>
            <a:r>
              <a:rPr lang="en-US" sz="6253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Miks?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-445901">
            <a:off x="4759444" y="148358"/>
            <a:ext cx="10993792" cy="9990284"/>
          </a:xfrm>
          <a:custGeom>
            <a:avLst/>
            <a:gdLst/>
            <a:ahLst/>
            <a:cxnLst/>
            <a:rect l="l" t="t" r="r" b="b"/>
            <a:pathLst>
              <a:path w="9200782" h="9173996">
                <a:moveTo>
                  <a:pt x="0" y="0"/>
                </a:moveTo>
                <a:lnTo>
                  <a:pt x="9200782" y="0"/>
                </a:lnTo>
                <a:lnTo>
                  <a:pt x="9200782" y="9173996"/>
                </a:lnTo>
                <a:lnTo>
                  <a:pt x="0" y="9173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 rot="171973">
            <a:off x="6923185" y="1816434"/>
            <a:ext cx="7156588" cy="6691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468"/>
              </a:lnSpc>
            </a:pPr>
            <a:r>
              <a:rPr lang="en-US" sz="18192" spc="418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Aitäh</a:t>
            </a:r>
            <a:r>
              <a:rPr lang="en-US" sz="18192" spc="418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!</a:t>
            </a:r>
          </a:p>
          <a:p>
            <a:pPr algn="ctr">
              <a:lnSpc>
                <a:spcPts val="25468"/>
              </a:lnSpc>
              <a:spcBef>
                <a:spcPct val="0"/>
              </a:spcBef>
            </a:pPr>
            <a:endParaRPr lang="en-US" sz="18192" spc="418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5" name="TextBox 5"/>
          <p:cNvSpPr txBox="1"/>
          <p:nvPr/>
        </p:nvSpPr>
        <p:spPr>
          <a:xfrm rot="171973">
            <a:off x="6876541" y="4735046"/>
            <a:ext cx="7005507" cy="4821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22"/>
              </a:lnSpc>
            </a:pPr>
            <a:r>
              <a:rPr lang="en-US" sz="2800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Rohkem</a:t>
            </a:r>
            <a:r>
              <a:rPr lang="en-US" sz="3373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lang="en-US" sz="3373" dirty="0" err="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infot</a:t>
            </a:r>
            <a:r>
              <a:rPr lang="en-US" sz="3373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lang="et-EE" sz="3373" dirty="0" smtClean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ja abimaterjale </a:t>
            </a:r>
            <a:r>
              <a:rPr lang="en-US" sz="3373" dirty="0" err="1" smtClean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leiad</a:t>
            </a:r>
            <a:r>
              <a:rPr lang="en-US" sz="3373" dirty="0" smtClean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lang="et-EE" sz="3373" dirty="0" smtClean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meie k</a:t>
            </a:r>
            <a:r>
              <a:rPr lang="en-US" sz="3373" dirty="0" err="1" smtClean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odulehelt</a:t>
            </a:r>
            <a:r>
              <a:rPr lang="en-US" sz="3373" dirty="0" smtClean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r>
              <a:rPr lang="et-EE" sz="3373" dirty="0" smtClean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  <a:hlinkClick r:id="rId4"/>
              </a:rPr>
              <a:t>www.koostookogu.ee</a:t>
            </a:r>
            <a:r>
              <a:rPr lang="et-EE" sz="3373" dirty="0" smtClean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 </a:t>
            </a:r>
            <a:endParaRPr lang="en-US" sz="3373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ctr">
              <a:lnSpc>
                <a:spcPts val="4722"/>
              </a:lnSpc>
              <a:spcBef>
                <a:spcPct val="0"/>
              </a:spcBef>
            </a:pPr>
            <a:r>
              <a:rPr lang="et-EE" sz="3373" dirty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r</a:t>
            </a:r>
            <a:r>
              <a:rPr lang="et-EE" sz="3373" dirty="0" smtClean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ubriigist „TOETUSE SAAJALE“</a:t>
            </a:r>
          </a:p>
          <a:p>
            <a:pPr algn="ctr">
              <a:lnSpc>
                <a:spcPts val="4722"/>
              </a:lnSpc>
              <a:spcBef>
                <a:spcPct val="0"/>
              </a:spcBef>
            </a:pPr>
            <a:r>
              <a:rPr lang="et-EE" sz="3373" dirty="0" smtClean="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Lisaküsimuste puhul kontakteeru </a:t>
            </a:r>
            <a:r>
              <a:rPr lang="en-US" sz="3600" dirty="0" err="1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konsultant</a:t>
            </a:r>
            <a:r>
              <a:rPr lang="et-EE" sz="3600" dirty="0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Kristinaga </a:t>
            </a:r>
            <a:r>
              <a:rPr lang="en-US" sz="3600" dirty="0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kristina@koostookogu.ee </a:t>
            </a:r>
            <a:endParaRPr lang="et-EE" sz="3600" dirty="0" smtClean="0">
              <a:solidFill>
                <a:srgbClr val="EC2D3E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722"/>
              </a:lnSpc>
              <a:spcBef>
                <a:spcPct val="0"/>
              </a:spcBef>
            </a:pPr>
            <a:r>
              <a:rPr lang="et-EE" sz="3600" dirty="0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või helista 556 05 230</a:t>
            </a:r>
            <a:endParaRPr lang="et-EE" sz="3373" dirty="0" smtClean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ctr">
              <a:lnSpc>
                <a:spcPts val="4722"/>
              </a:lnSpc>
              <a:spcBef>
                <a:spcPct val="0"/>
              </a:spcBef>
            </a:pPr>
            <a:endParaRPr lang="en-US" sz="3373" dirty="0">
              <a:solidFill>
                <a:srgbClr val="000000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</p:txBody>
      </p:sp>
      <p:sp>
        <p:nvSpPr>
          <p:cNvPr id="6" name="Freeform 6"/>
          <p:cNvSpPr/>
          <p:nvPr/>
        </p:nvSpPr>
        <p:spPr>
          <a:xfrm rot="137152">
            <a:off x="3447520" y="7035171"/>
            <a:ext cx="2829761" cy="2686683"/>
          </a:xfrm>
          <a:custGeom>
            <a:avLst/>
            <a:gdLst/>
            <a:ahLst/>
            <a:cxnLst/>
            <a:rect l="l" t="t" r="r" b="b"/>
            <a:pathLst>
              <a:path w="2829761" h="2686683">
                <a:moveTo>
                  <a:pt x="0" y="0"/>
                </a:moveTo>
                <a:lnTo>
                  <a:pt x="2829761" y="0"/>
                </a:lnTo>
                <a:lnTo>
                  <a:pt x="2829761" y="2686682"/>
                </a:lnTo>
                <a:lnTo>
                  <a:pt x="0" y="26866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671662">
            <a:off x="4159623" y="7572508"/>
            <a:ext cx="1466614" cy="1402617"/>
          </a:xfrm>
          <a:custGeom>
            <a:avLst/>
            <a:gdLst/>
            <a:ahLst/>
            <a:cxnLst/>
            <a:rect l="l" t="t" r="r" b="b"/>
            <a:pathLst>
              <a:path w="1466614" h="1402617">
                <a:moveTo>
                  <a:pt x="0" y="0"/>
                </a:moveTo>
                <a:lnTo>
                  <a:pt x="1466614" y="0"/>
                </a:lnTo>
                <a:lnTo>
                  <a:pt x="1466614" y="1402617"/>
                </a:lnTo>
                <a:lnTo>
                  <a:pt x="0" y="14026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331506" flipH="1">
            <a:off x="2931250" y="1568443"/>
            <a:ext cx="5634372" cy="2540590"/>
          </a:xfrm>
          <a:custGeom>
            <a:avLst/>
            <a:gdLst/>
            <a:ahLst/>
            <a:cxnLst/>
            <a:rect l="l" t="t" r="r" b="b"/>
            <a:pathLst>
              <a:path w="5634372" h="2540590">
                <a:moveTo>
                  <a:pt x="5634372" y="0"/>
                </a:moveTo>
                <a:lnTo>
                  <a:pt x="0" y="0"/>
                </a:lnTo>
                <a:lnTo>
                  <a:pt x="0" y="2540590"/>
                </a:lnTo>
                <a:lnTo>
                  <a:pt x="5634372" y="2540590"/>
                </a:lnTo>
                <a:lnTo>
                  <a:pt x="5634372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979119" y="3968022"/>
            <a:ext cx="1221857" cy="2061415"/>
          </a:xfrm>
          <a:custGeom>
            <a:avLst/>
            <a:gdLst/>
            <a:ahLst/>
            <a:cxnLst/>
            <a:rect l="l" t="t" r="r" b="b"/>
            <a:pathLst>
              <a:path w="1221857" h="2061415">
                <a:moveTo>
                  <a:pt x="0" y="0"/>
                </a:moveTo>
                <a:lnTo>
                  <a:pt x="1221857" y="0"/>
                </a:lnTo>
                <a:lnTo>
                  <a:pt x="1221857" y="2061415"/>
                </a:lnTo>
                <a:lnTo>
                  <a:pt x="0" y="20614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299048" y="6029437"/>
            <a:ext cx="964181" cy="1626686"/>
          </a:xfrm>
          <a:custGeom>
            <a:avLst/>
            <a:gdLst/>
            <a:ahLst/>
            <a:cxnLst/>
            <a:rect l="l" t="t" r="r" b="b"/>
            <a:pathLst>
              <a:path w="964181" h="1626686">
                <a:moveTo>
                  <a:pt x="0" y="0"/>
                </a:moveTo>
                <a:lnTo>
                  <a:pt x="964181" y="0"/>
                </a:lnTo>
                <a:lnTo>
                  <a:pt x="964181" y="1626686"/>
                </a:lnTo>
                <a:lnTo>
                  <a:pt x="0" y="16266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49375" y="397643"/>
            <a:ext cx="16853068" cy="12474398"/>
          </a:xfrm>
          <a:custGeom>
            <a:avLst/>
            <a:gdLst/>
            <a:ahLst/>
            <a:cxnLst/>
            <a:rect l="l" t="t" r="r" b="b"/>
            <a:pathLst>
              <a:path w="16853068" h="12474398">
                <a:moveTo>
                  <a:pt x="0" y="0"/>
                </a:moveTo>
                <a:lnTo>
                  <a:pt x="16853067" y="0"/>
                </a:lnTo>
                <a:lnTo>
                  <a:pt x="16853067" y="12474398"/>
                </a:lnTo>
                <a:lnTo>
                  <a:pt x="0" y="124743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31805">
            <a:off x="3683463" y="6287511"/>
            <a:ext cx="1454665" cy="1381115"/>
          </a:xfrm>
          <a:custGeom>
            <a:avLst/>
            <a:gdLst/>
            <a:ahLst/>
            <a:cxnLst/>
            <a:rect l="l" t="t" r="r" b="b"/>
            <a:pathLst>
              <a:path w="1454665" h="1381115">
                <a:moveTo>
                  <a:pt x="0" y="0"/>
                </a:moveTo>
                <a:lnTo>
                  <a:pt x="1454665" y="0"/>
                </a:lnTo>
                <a:lnTo>
                  <a:pt x="1454665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31805">
            <a:off x="3668543" y="7894800"/>
            <a:ext cx="1454665" cy="1381115"/>
          </a:xfrm>
          <a:custGeom>
            <a:avLst/>
            <a:gdLst/>
            <a:ahLst/>
            <a:cxnLst/>
            <a:rect l="l" t="t" r="r" b="b"/>
            <a:pathLst>
              <a:path w="1454665" h="1381115">
                <a:moveTo>
                  <a:pt x="0" y="0"/>
                </a:moveTo>
                <a:lnTo>
                  <a:pt x="1454665" y="0"/>
                </a:lnTo>
                <a:lnTo>
                  <a:pt x="1454665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31805">
            <a:off x="3668543" y="4680202"/>
            <a:ext cx="1454665" cy="1381115"/>
          </a:xfrm>
          <a:custGeom>
            <a:avLst/>
            <a:gdLst/>
            <a:ahLst/>
            <a:cxnLst/>
            <a:rect l="l" t="t" r="r" b="b"/>
            <a:pathLst>
              <a:path w="1454665" h="1381115">
                <a:moveTo>
                  <a:pt x="0" y="0"/>
                </a:moveTo>
                <a:lnTo>
                  <a:pt x="1454665" y="0"/>
                </a:lnTo>
                <a:lnTo>
                  <a:pt x="1454665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31805">
            <a:off x="10021337" y="4680202"/>
            <a:ext cx="1454665" cy="1381115"/>
          </a:xfrm>
          <a:custGeom>
            <a:avLst/>
            <a:gdLst/>
            <a:ahLst/>
            <a:cxnLst/>
            <a:rect l="l" t="t" r="r" b="b"/>
            <a:pathLst>
              <a:path w="1454665" h="1381115">
                <a:moveTo>
                  <a:pt x="0" y="0"/>
                </a:moveTo>
                <a:lnTo>
                  <a:pt x="1454665" y="0"/>
                </a:lnTo>
                <a:lnTo>
                  <a:pt x="1454665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31805">
            <a:off x="10051177" y="6282390"/>
            <a:ext cx="1454665" cy="1381115"/>
          </a:xfrm>
          <a:custGeom>
            <a:avLst/>
            <a:gdLst/>
            <a:ahLst/>
            <a:cxnLst/>
            <a:rect l="l" t="t" r="r" b="b"/>
            <a:pathLst>
              <a:path w="1454665" h="1381115">
                <a:moveTo>
                  <a:pt x="0" y="0"/>
                </a:moveTo>
                <a:lnTo>
                  <a:pt x="1454665" y="0"/>
                </a:lnTo>
                <a:lnTo>
                  <a:pt x="1454665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31805">
            <a:off x="10084335" y="7911433"/>
            <a:ext cx="1454665" cy="1381115"/>
          </a:xfrm>
          <a:custGeom>
            <a:avLst/>
            <a:gdLst/>
            <a:ahLst/>
            <a:cxnLst/>
            <a:rect l="l" t="t" r="r" b="b"/>
            <a:pathLst>
              <a:path w="1454665" h="1381115">
                <a:moveTo>
                  <a:pt x="0" y="0"/>
                </a:moveTo>
                <a:lnTo>
                  <a:pt x="1454666" y="0"/>
                </a:lnTo>
                <a:lnTo>
                  <a:pt x="1454666" y="1381115"/>
                </a:lnTo>
                <a:lnTo>
                  <a:pt x="0" y="1381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642607" y="1495680"/>
            <a:ext cx="1389707" cy="1781676"/>
          </a:xfrm>
          <a:custGeom>
            <a:avLst/>
            <a:gdLst/>
            <a:ahLst/>
            <a:cxnLst/>
            <a:rect l="l" t="t" r="r" b="b"/>
            <a:pathLst>
              <a:path w="1389707" h="1781676">
                <a:moveTo>
                  <a:pt x="0" y="0"/>
                </a:moveTo>
                <a:lnTo>
                  <a:pt x="1389708" y="0"/>
                </a:lnTo>
                <a:lnTo>
                  <a:pt x="1389708" y="1781676"/>
                </a:lnTo>
                <a:lnTo>
                  <a:pt x="0" y="1781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994156" y="2017418"/>
            <a:ext cx="6299688" cy="2519875"/>
          </a:xfrm>
          <a:custGeom>
            <a:avLst/>
            <a:gdLst/>
            <a:ahLst/>
            <a:cxnLst/>
            <a:rect l="l" t="t" r="r" b="b"/>
            <a:pathLst>
              <a:path w="6299688" h="2519875">
                <a:moveTo>
                  <a:pt x="0" y="0"/>
                </a:moveTo>
                <a:lnTo>
                  <a:pt x="6299688" y="0"/>
                </a:lnTo>
                <a:lnTo>
                  <a:pt x="6299688" y="2519875"/>
                </a:lnTo>
                <a:lnTo>
                  <a:pt x="0" y="25198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032315" y="2209637"/>
            <a:ext cx="8626935" cy="1773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23"/>
              </a:lnSpc>
              <a:spcBef>
                <a:spcPct val="0"/>
              </a:spcBef>
            </a:pPr>
            <a:r>
              <a:rPr lang="en-US" sz="9302" spc="204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Mis on oluline?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931287" y="4407404"/>
            <a:ext cx="929176" cy="133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931287" y="6013462"/>
            <a:ext cx="929176" cy="133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931287" y="7591203"/>
            <a:ext cx="929176" cy="133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99001" y="4364882"/>
            <a:ext cx="929176" cy="133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269661" y="4933543"/>
            <a:ext cx="5248022" cy="1191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2233" lvl="1" indent="-326117" algn="l">
              <a:lnSpc>
                <a:spcPts val="4863"/>
              </a:lnSpc>
              <a:buFont typeface="Arial"/>
              <a:buChar char="•"/>
            </a:pPr>
            <a:r>
              <a:rPr lang="en-US" sz="3020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SÜNDMUSTE TÄHISTAMINE/PLAKATID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78314" y="8165246"/>
            <a:ext cx="4988242" cy="57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2233" lvl="1" indent="-326117" algn="l">
              <a:lnSpc>
                <a:spcPts val="4863"/>
              </a:lnSpc>
              <a:buFont typeface="Arial"/>
              <a:buChar char="•"/>
            </a:pPr>
            <a:r>
              <a:rPr lang="en-US" sz="3020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REGISTREERIMISLEHED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878314" y="6511017"/>
            <a:ext cx="4988242" cy="57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2233" lvl="1" indent="-326117" algn="l">
              <a:lnSpc>
                <a:spcPts val="4863"/>
              </a:lnSpc>
              <a:buFont typeface="Arial"/>
              <a:buChar char="•"/>
            </a:pPr>
            <a:r>
              <a:rPr lang="en-US" sz="3020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TEAVITUSED/ LOGOD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878314" y="4992659"/>
            <a:ext cx="5078987" cy="57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2233" lvl="1" indent="-326117" algn="l">
              <a:lnSpc>
                <a:spcPts val="4863"/>
              </a:lnSpc>
              <a:buFont typeface="Arial"/>
              <a:buChar char="•"/>
            </a:pPr>
            <a:r>
              <a:rPr lang="en-US" sz="3020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AJAKAVA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99001" y="6071835"/>
            <a:ext cx="929176" cy="133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5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236503" y="6527649"/>
            <a:ext cx="4988242" cy="57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2233" lvl="1" indent="-326117" algn="l">
              <a:lnSpc>
                <a:spcPts val="4863"/>
              </a:lnSpc>
              <a:buFont typeface="Arial"/>
              <a:buChar char="•"/>
            </a:pPr>
            <a:r>
              <a:rPr lang="en-US" sz="3020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FOTOD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313922" y="7650315"/>
            <a:ext cx="929176" cy="133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3"/>
              </a:lnSpc>
              <a:spcBef>
                <a:spcPct val="0"/>
              </a:spcBef>
            </a:pPr>
            <a:r>
              <a:rPr lang="en-US" sz="7014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6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252622" y="8106130"/>
            <a:ext cx="4988242" cy="57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2233" lvl="1" indent="-326117" algn="l">
              <a:lnSpc>
                <a:spcPts val="4863"/>
              </a:lnSpc>
              <a:buFont typeface="Arial"/>
              <a:buChar char="•"/>
            </a:pPr>
            <a:r>
              <a:rPr lang="en-US" sz="3020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rPr>
              <a:t>ARUANNE</a:t>
            </a:r>
          </a:p>
        </p:txBody>
      </p:sp>
      <p:sp>
        <p:nvSpPr>
          <p:cNvPr id="25" name="Freeform 25"/>
          <p:cNvSpPr/>
          <p:nvPr/>
        </p:nvSpPr>
        <p:spPr>
          <a:xfrm rot="740594">
            <a:off x="14112851" y="2334844"/>
            <a:ext cx="1389707" cy="1781676"/>
          </a:xfrm>
          <a:custGeom>
            <a:avLst/>
            <a:gdLst/>
            <a:ahLst/>
            <a:cxnLst/>
            <a:rect l="l" t="t" r="r" b="b"/>
            <a:pathLst>
              <a:path w="1389707" h="1781676">
                <a:moveTo>
                  <a:pt x="0" y="0"/>
                </a:moveTo>
                <a:lnTo>
                  <a:pt x="1389707" y="0"/>
                </a:lnTo>
                <a:lnTo>
                  <a:pt x="1389707" y="1781676"/>
                </a:lnTo>
                <a:lnTo>
                  <a:pt x="0" y="1781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grpSp>
        <p:nvGrpSpPr>
          <p:cNvPr id="3" name="Group 3"/>
          <p:cNvGrpSpPr/>
          <p:nvPr/>
        </p:nvGrpSpPr>
        <p:grpSpPr>
          <a:xfrm rot="-461096">
            <a:off x="10793296" y="1159034"/>
            <a:ext cx="5905974" cy="8772471"/>
            <a:chOff x="0" y="0"/>
            <a:chExt cx="7874632" cy="11696629"/>
          </a:xfrm>
        </p:grpSpPr>
        <p:sp>
          <p:nvSpPr>
            <p:cNvPr id="4" name="Freeform 4"/>
            <p:cNvSpPr/>
            <p:nvPr/>
          </p:nvSpPr>
          <p:spPr>
            <a:xfrm rot="-72509">
              <a:off x="874027" y="10354586"/>
              <a:ext cx="6451405" cy="1274152"/>
            </a:xfrm>
            <a:custGeom>
              <a:avLst/>
              <a:gdLst/>
              <a:ahLst/>
              <a:cxnLst/>
              <a:rect l="l" t="t" r="r" b="b"/>
              <a:pathLst>
                <a:path w="6451405" h="1274152">
                  <a:moveTo>
                    <a:pt x="0" y="0"/>
                  </a:moveTo>
                  <a:lnTo>
                    <a:pt x="6451405" y="0"/>
                  </a:lnTo>
                  <a:lnTo>
                    <a:pt x="6451405" y="1274152"/>
                  </a:lnTo>
                  <a:lnTo>
                    <a:pt x="0" y="1274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 rot="21510">
              <a:off x="34414" y="24313"/>
              <a:ext cx="7805804" cy="11024243"/>
              <a:chOff x="0" y="0"/>
              <a:chExt cx="3267456" cy="461467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267456" cy="4618736"/>
              </a:xfrm>
              <a:custGeom>
                <a:avLst/>
                <a:gdLst/>
                <a:ahLst/>
                <a:cxnLst/>
                <a:rect l="l" t="t" r="r" b="b"/>
                <a:pathLst>
                  <a:path w="3267456" h="4618736">
                    <a:moveTo>
                      <a:pt x="3267456" y="4618736"/>
                    </a:moveTo>
                    <a:lnTo>
                      <a:pt x="0" y="4618736"/>
                    </a:lnTo>
                    <a:lnTo>
                      <a:pt x="0" y="0"/>
                    </a:lnTo>
                    <a:lnTo>
                      <a:pt x="3267456" y="0"/>
                    </a:lnTo>
                    <a:lnTo>
                      <a:pt x="3267456" y="4618736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4" r="-4"/>
                </a:stretch>
              </a:blipFill>
            </p:spPr>
          </p:sp>
          <p:sp>
            <p:nvSpPr>
              <p:cNvPr id="7" name="Freeform 7"/>
              <p:cNvSpPr/>
              <p:nvPr/>
            </p:nvSpPr>
            <p:spPr>
              <a:xfrm>
                <a:off x="56770" y="48203"/>
                <a:ext cx="3142190" cy="3592604"/>
              </a:xfrm>
              <a:custGeom>
                <a:avLst/>
                <a:gdLst/>
                <a:ahLst/>
                <a:cxnLst/>
                <a:rect l="l" t="t" r="r" b="b"/>
                <a:pathLst>
                  <a:path w="3142190" h="3592604">
                    <a:moveTo>
                      <a:pt x="3142190" y="35325"/>
                    </a:moveTo>
                    <a:lnTo>
                      <a:pt x="3106219" y="3592604"/>
                    </a:lnTo>
                    <a:lnTo>
                      <a:pt x="0" y="3558211"/>
                    </a:lnTo>
                    <a:lnTo>
                      <a:pt x="28183" y="0"/>
                    </a:lnTo>
                    <a:lnTo>
                      <a:pt x="3142190" y="35325"/>
                    </a:lnTo>
                    <a:close/>
                  </a:path>
                </a:pathLst>
              </a:custGeom>
              <a:blipFill>
                <a:blip r:embed="rId5"/>
                <a:stretch>
                  <a:fillRect l="-35643" r="-35643"/>
                </a:stretch>
              </a:blipFill>
            </p:spPr>
          </p:sp>
        </p:grpSp>
      </p:grpSp>
      <p:sp>
        <p:nvSpPr>
          <p:cNvPr id="8" name="Freeform 8"/>
          <p:cNvSpPr/>
          <p:nvPr/>
        </p:nvSpPr>
        <p:spPr>
          <a:xfrm rot="114411">
            <a:off x="696085" y="1031577"/>
            <a:ext cx="9498257" cy="13605495"/>
          </a:xfrm>
          <a:custGeom>
            <a:avLst/>
            <a:gdLst/>
            <a:ahLst/>
            <a:cxnLst/>
            <a:rect l="l" t="t" r="r" b="b"/>
            <a:pathLst>
              <a:path w="9498257" h="13605495">
                <a:moveTo>
                  <a:pt x="0" y="0"/>
                </a:moveTo>
                <a:lnTo>
                  <a:pt x="9498256" y="0"/>
                </a:lnTo>
                <a:lnTo>
                  <a:pt x="9498256" y="13605495"/>
                </a:lnTo>
                <a:lnTo>
                  <a:pt x="0" y="136054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8932"/>
            </a:stretch>
          </a:blipFill>
        </p:spPr>
      </p:sp>
      <p:sp>
        <p:nvSpPr>
          <p:cNvPr id="9" name="Freeform 9"/>
          <p:cNvSpPr/>
          <p:nvPr/>
        </p:nvSpPr>
        <p:spPr>
          <a:xfrm rot="-10440318">
            <a:off x="15175589" y="537318"/>
            <a:ext cx="515542" cy="2100354"/>
          </a:xfrm>
          <a:custGeom>
            <a:avLst/>
            <a:gdLst/>
            <a:ahLst/>
            <a:cxnLst/>
            <a:rect l="l" t="t" r="r" b="b"/>
            <a:pathLst>
              <a:path w="515542" h="2100354">
                <a:moveTo>
                  <a:pt x="0" y="0"/>
                </a:moveTo>
                <a:lnTo>
                  <a:pt x="515542" y="0"/>
                </a:lnTo>
                <a:lnTo>
                  <a:pt x="515542" y="2100355"/>
                </a:lnTo>
                <a:lnTo>
                  <a:pt x="0" y="2100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239958" y="2564487"/>
            <a:ext cx="5247851" cy="2366304"/>
          </a:xfrm>
          <a:custGeom>
            <a:avLst/>
            <a:gdLst/>
            <a:ahLst/>
            <a:cxnLst/>
            <a:rect l="l" t="t" r="r" b="b"/>
            <a:pathLst>
              <a:path w="5247851" h="2366304">
                <a:moveTo>
                  <a:pt x="5247850" y="0"/>
                </a:moveTo>
                <a:lnTo>
                  <a:pt x="0" y="0"/>
                </a:lnTo>
                <a:lnTo>
                  <a:pt x="0" y="2366303"/>
                </a:lnTo>
                <a:lnTo>
                  <a:pt x="5247850" y="2366303"/>
                </a:lnTo>
                <a:lnTo>
                  <a:pt x="524785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5325812">
            <a:off x="5297018" y="1478122"/>
            <a:ext cx="667579" cy="5321282"/>
          </a:xfrm>
          <a:custGeom>
            <a:avLst/>
            <a:gdLst/>
            <a:ahLst/>
            <a:cxnLst/>
            <a:rect l="l" t="t" r="r" b="b"/>
            <a:pathLst>
              <a:path w="667579" h="5321282">
                <a:moveTo>
                  <a:pt x="0" y="0"/>
                </a:moveTo>
                <a:lnTo>
                  <a:pt x="667579" y="0"/>
                </a:lnTo>
                <a:lnTo>
                  <a:pt x="667579" y="5321282"/>
                </a:lnTo>
                <a:lnTo>
                  <a:pt x="0" y="532128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746426" y="4752074"/>
            <a:ext cx="7397574" cy="4700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4"/>
              </a:lnSpc>
            </a:pPr>
            <a:r>
              <a:rPr lang="en-US" sz="361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Kui Sul veel ei ole paigas, millal planeeritud sündmusi hakkad ellu viima, siis nüüd on õige aeg hakata kokkuleppeid tegema!</a:t>
            </a:r>
          </a:p>
          <a:p>
            <a:pPr algn="ctr">
              <a:lnSpc>
                <a:spcPts val="5354"/>
              </a:lnSpc>
            </a:pPr>
            <a:r>
              <a:rPr lang="en-US" sz="3617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SOOVITUS- TEE KALENDERPLAAN!</a:t>
            </a:r>
          </a:p>
          <a:p>
            <a:pPr algn="ctr">
              <a:lnSpc>
                <a:spcPts val="5354"/>
              </a:lnSpc>
            </a:pPr>
            <a:r>
              <a:rPr lang="en-US" sz="3617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Sinu tegevused peavad mahtuma taotlusesse kirja pandud perioodi.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87563" y="2080089"/>
            <a:ext cx="8115300" cy="1697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61"/>
              </a:lnSpc>
              <a:spcBef>
                <a:spcPct val="0"/>
              </a:spcBef>
            </a:pPr>
            <a:r>
              <a:rPr lang="en-US" sz="890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AJAKAVA</a:t>
            </a:r>
          </a:p>
        </p:txBody>
      </p:sp>
      <p:sp>
        <p:nvSpPr>
          <p:cNvPr id="14" name="TextBox 14"/>
          <p:cNvSpPr txBox="1"/>
          <p:nvPr/>
        </p:nvSpPr>
        <p:spPr>
          <a:xfrm rot="-461096">
            <a:off x="11074107" y="7872643"/>
            <a:ext cx="5983013" cy="1185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54"/>
              </a:lnSpc>
              <a:spcBef>
                <a:spcPct val="0"/>
              </a:spcBef>
            </a:pPr>
            <a:r>
              <a:rPr lang="en-US" sz="6253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Pane paika kuupäevad!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-648797" flipH="1">
            <a:off x="1837579" y="-283884"/>
            <a:ext cx="19020489" cy="14078692"/>
          </a:xfrm>
          <a:custGeom>
            <a:avLst/>
            <a:gdLst/>
            <a:ahLst/>
            <a:cxnLst/>
            <a:rect l="l" t="t" r="r" b="b"/>
            <a:pathLst>
              <a:path w="19020489" h="14078692">
                <a:moveTo>
                  <a:pt x="19020490" y="0"/>
                </a:moveTo>
                <a:lnTo>
                  <a:pt x="0" y="0"/>
                </a:lnTo>
                <a:lnTo>
                  <a:pt x="0" y="14078692"/>
                </a:lnTo>
                <a:lnTo>
                  <a:pt x="19020490" y="14078692"/>
                </a:lnTo>
                <a:lnTo>
                  <a:pt x="1902049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52352" y="871432"/>
            <a:ext cx="5129046" cy="5120624"/>
          </a:xfrm>
          <a:custGeom>
            <a:avLst/>
            <a:gdLst/>
            <a:ahLst/>
            <a:cxnLst/>
            <a:rect l="l" t="t" r="r" b="b"/>
            <a:pathLst>
              <a:path w="5129046" h="5120624">
                <a:moveTo>
                  <a:pt x="0" y="0"/>
                </a:moveTo>
                <a:lnTo>
                  <a:pt x="5129046" y="0"/>
                </a:lnTo>
                <a:lnTo>
                  <a:pt x="5129046" y="5120624"/>
                </a:lnTo>
                <a:lnTo>
                  <a:pt x="0" y="51206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 rot="-611641">
            <a:off x="5263088" y="895000"/>
            <a:ext cx="10791994" cy="2016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39"/>
              </a:lnSpc>
              <a:spcBef>
                <a:spcPct val="0"/>
              </a:spcBef>
            </a:pPr>
            <a:r>
              <a:rPr lang="en-US" sz="105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Taotleja</a:t>
            </a:r>
            <a:r>
              <a:rPr lang="en-US" sz="105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on </a:t>
            </a:r>
            <a:r>
              <a:rPr lang="en-US" sz="105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teadlik</a:t>
            </a:r>
            <a:r>
              <a:rPr lang="en-US" sz="105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...</a:t>
            </a:r>
          </a:p>
        </p:txBody>
      </p:sp>
      <p:sp>
        <p:nvSpPr>
          <p:cNvPr id="6" name="TextBox 6"/>
          <p:cNvSpPr txBox="1"/>
          <p:nvPr/>
        </p:nvSpPr>
        <p:spPr>
          <a:xfrm rot="-648429">
            <a:off x="5596215" y="3584500"/>
            <a:ext cx="11703844" cy="5655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3"/>
              </a:lnSpc>
            </a:pP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.... et </a:t>
            </a:r>
            <a:r>
              <a:rPr lang="en-US" sz="3727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</a:t>
            </a:r>
            <a:r>
              <a:rPr lang="et-EE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i on aega</a:t>
            </a:r>
            <a:r>
              <a:rPr lang="en-US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viia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12 </a:t>
            </a:r>
            <a:r>
              <a:rPr lang="en-US" sz="3727" dirty="0" err="1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kuu</a:t>
            </a:r>
            <a:r>
              <a:rPr lang="et-EE" sz="3727" dirty="0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d </a:t>
            </a:r>
            <a:r>
              <a:rPr lang="et-EE" sz="3727" dirty="0" smtClean="0">
                <a:latin typeface="Dekko"/>
                <a:ea typeface="Dekko"/>
                <a:cs typeface="Dekko"/>
                <a:sym typeface="Dekko"/>
              </a:rPr>
              <a:t>alates</a:t>
            </a:r>
            <a:r>
              <a:rPr lang="en-US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rahastusotsuse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saamisest</a:t>
            </a:r>
            <a:endParaRPr lang="et-EE" sz="3727" dirty="0" smtClean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883"/>
              </a:lnSpc>
            </a:pPr>
            <a:r>
              <a:rPr lang="et-EE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…tal </a:t>
            </a:r>
            <a:r>
              <a:rPr lang="fi-FI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on </a:t>
            </a:r>
            <a:r>
              <a:rPr lang="fi-FI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kohustus</a:t>
            </a:r>
            <a:r>
              <a:rPr lang="fi-FI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oma </a:t>
            </a:r>
            <a:r>
              <a:rPr lang="fi-FI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projekt</a:t>
            </a:r>
            <a:r>
              <a:rPr lang="fi-FI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fi-FI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</a:t>
            </a:r>
            <a:r>
              <a:rPr lang="fi-FI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fi-FI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viia</a:t>
            </a:r>
            <a:r>
              <a:rPr lang="fi-FI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fi-FI" sz="372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6 kuu </a:t>
            </a:r>
            <a:r>
              <a:rPr lang="fi-FI" sz="372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jooksul</a:t>
            </a:r>
            <a:r>
              <a:rPr lang="fi-FI" sz="372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t-EE" sz="3727" dirty="0" smtClean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peale </a:t>
            </a:r>
            <a:r>
              <a:rPr lang="fi-FI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fi-FI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esimese</a:t>
            </a:r>
            <a:r>
              <a:rPr lang="fi-FI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fi-FI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tegevuse</a:t>
            </a:r>
            <a:r>
              <a:rPr lang="fi-FI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fi-FI" sz="3727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algust</a:t>
            </a:r>
            <a:r>
              <a:rPr lang="fi-FI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</a:t>
            </a:r>
            <a:endParaRPr lang="en-US" sz="3727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883"/>
              </a:lnSpc>
            </a:pP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....et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enne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elluviimist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või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ürituse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toimumist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tuleb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eelarve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maht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ja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kulud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kooskõlastada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LJKK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konsultandiga</a:t>
            </a:r>
            <a:endParaRPr lang="en-US" sz="3727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883"/>
              </a:lnSpc>
            </a:pP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....et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enne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kulude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eest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tasumise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taotlemist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(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koos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aruandega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)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tuleb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tegevusrühmale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esitada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tegevuse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toimumist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tõendavad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dokumendid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(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ürituse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kava,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osalejate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reg</a:t>
            </a:r>
            <a:r>
              <a:rPr lang="et-EE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.lehed</a:t>
            </a:r>
            <a:r>
              <a:rPr lang="en-US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fotod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jm</a:t>
            </a:r>
            <a:r>
              <a:rPr lang="et-EE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s.</a:t>
            </a:r>
            <a:r>
              <a:rPr lang="en-US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)</a:t>
            </a:r>
            <a:endParaRPr lang="en-US" sz="3727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7" name="Freeform 7"/>
          <p:cNvSpPr/>
          <p:nvPr/>
        </p:nvSpPr>
        <p:spPr>
          <a:xfrm rot="-396927">
            <a:off x="8534966" y="2845793"/>
            <a:ext cx="4343877" cy="568653"/>
          </a:xfrm>
          <a:custGeom>
            <a:avLst/>
            <a:gdLst/>
            <a:ahLst/>
            <a:cxnLst/>
            <a:rect l="l" t="t" r="r" b="b"/>
            <a:pathLst>
              <a:path w="4343877" h="568653">
                <a:moveTo>
                  <a:pt x="0" y="0"/>
                </a:moveTo>
                <a:lnTo>
                  <a:pt x="4343877" y="0"/>
                </a:lnTo>
                <a:lnTo>
                  <a:pt x="4343877" y="568653"/>
                </a:lnTo>
                <a:lnTo>
                  <a:pt x="0" y="5686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331786">
            <a:off x="613679" y="6130066"/>
            <a:ext cx="5368439" cy="2420678"/>
          </a:xfrm>
          <a:custGeom>
            <a:avLst/>
            <a:gdLst/>
            <a:ahLst/>
            <a:cxnLst/>
            <a:rect l="l" t="t" r="r" b="b"/>
            <a:pathLst>
              <a:path w="5368439" h="2420678">
                <a:moveTo>
                  <a:pt x="0" y="0"/>
                </a:moveTo>
                <a:lnTo>
                  <a:pt x="5368439" y="0"/>
                </a:lnTo>
                <a:lnTo>
                  <a:pt x="5368439" y="2420678"/>
                </a:lnTo>
                <a:lnTo>
                  <a:pt x="0" y="24206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988331">
            <a:off x="14949218" y="-317761"/>
            <a:ext cx="1589353" cy="2037632"/>
          </a:xfrm>
          <a:custGeom>
            <a:avLst/>
            <a:gdLst/>
            <a:ahLst/>
            <a:cxnLst/>
            <a:rect l="l" t="t" r="r" b="b"/>
            <a:pathLst>
              <a:path w="1589353" h="2037632">
                <a:moveTo>
                  <a:pt x="0" y="0"/>
                </a:moveTo>
                <a:lnTo>
                  <a:pt x="1589353" y="0"/>
                </a:lnTo>
                <a:lnTo>
                  <a:pt x="1589353" y="2037631"/>
                </a:lnTo>
                <a:lnTo>
                  <a:pt x="0" y="20376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-648797" flipH="1">
            <a:off x="1221212" y="-131484"/>
            <a:ext cx="19020489" cy="14078692"/>
          </a:xfrm>
          <a:custGeom>
            <a:avLst/>
            <a:gdLst/>
            <a:ahLst/>
            <a:cxnLst/>
            <a:rect l="l" t="t" r="r" b="b"/>
            <a:pathLst>
              <a:path w="19020489" h="14078692">
                <a:moveTo>
                  <a:pt x="19020490" y="0"/>
                </a:moveTo>
                <a:lnTo>
                  <a:pt x="0" y="0"/>
                </a:lnTo>
                <a:lnTo>
                  <a:pt x="0" y="14078692"/>
                </a:lnTo>
                <a:lnTo>
                  <a:pt x="19020490" y="14078692"/>
                </a:lnTo>
                <a:lnTo>
                  <a:pt x="1902049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67497" y="743166"/>
            <a:ext cx="5129046" cy="5120624"/>
          </a:xfrm>
          <a:custGeom>
            <a:avLst/>
            <a:gdLst/>
            <a:ahLst/>
            <a:cxnLst/>
            <a:rect l="l" t="t" r="r" b="b"/>
            <a:pathLst>
              <a:path w="5129046" h="5120624">
                <a:moveTo>
                  <a:pt x="0" y="0"/>
                </a:moveTo>
                <a:lnTo>
                  <a:pt x="5129046" y="0"/>
                </a:lnTo>
                <a:lnTo>
                  <a:pt x="5129046" y="5120624"/>
                </a:lnTo>
                <a:lnTo>
                  <a:pt x="0" y="51206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 rot="-611641">
            <a:off x="5335461" y="2503556"/>
            <a:ext cx="10791994" cy="2016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39"/>
              </a:lnSpc>
              <a:spcBef>
                <a:spcPct val="0"/>
              </a:spcBef>
            </a:pPr>
            <a:r>
              <a:rPr lang="en-US" sz="1059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Taotleja on teadlik...</a:t>
            </a:r>
          </a:p>
        </p:txBody>
      </p:sp>
      <p:sp>
        <p:nvSpPr>
          <p:cNvPr id="6" name="TextBox 6"/>
          <p:cNvSpPr txBox="1"/>
          <p:nvPr/>
        </p:nvSpPr>
        <p:spPr>
          <a:xfrm rot="-648429">
            <a:off x="5978701" y="5174962"/>
            <a:ext cx="11703844" cy="4939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3"/>
              </a:lnSpc>
            </a:pP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.... et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tegevustes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osalejate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minimaalne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arv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grupitegevuste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korral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on 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8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inimest</a:t>
            </a:r>
            <a:endParaRPr lang="en-US" sz="3727" dirty="0">
              <a:solidFill>
                <a:srgbClr val="EC2D3E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883"/>
              </a:lnSpc>
            </a:pP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...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Veebilehe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olemasolu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korral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avalikustab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taotleja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korraldatavate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ürituste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info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oma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veebilehel</a:t>
            </a:r>
            <a:endParaRPr lang="en-US" sz="3727" dirty="0">
              <a:solidFill>
                <a:srgbClr val="EC2D3E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883"/>
              </a:lnSpc>
            </a:pP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....et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projekti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aruanne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tuleb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esitada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tegevusrühmale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hiljemalt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ühe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kuu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jooksul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pärast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projekti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lõppemist</a:t>
            </a:r>
            <a:endParaRPr lang="en-US" sz="3727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883"/>
              </a:lnSpc>
            </a:pPr>
            <a:endParaRPr lang="en-US" sz="3727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883"/>
              </a:lnSpc>
            </a:pPr>
            <a:endParaRPr lang="en-US" sz="3727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7" name="Freeform 7"/>
          <p:cNvSpPr/>
          <p:nvPr/>
        </p:nvSpPr>
        <p:spPr>
          <a:xfrm rot="-396927">
            <a:off x="8853477" y="4642426"/>
            <a:ext cx="4343877" cy="568653"/>
          </a:xfrm>
          <a:custGeom>
            <a:avLst/>
            <a:gdLst/>
            <a:ahLst/>
            <a:cxnLst/>
            <a:rect l="l" t="t" r="r" b="b"/>
            <a:pathLst>
              <a:path w="4343877" h="568653">
                <a:moveTo>
                  <a:pt x="0" y="0"/>
                </a:moveTo>
                <a:lnTo>
                  <a:pt x="4343877" y="0"/>
                </a:lnTo>
                <a:lnTo>
                  <a:pt x="4343877" y="568653"/>
                </a:lnTo>
                <a:lnTo>
                  <a:pt x="0" y="5686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331786">
            <a:off x="708688" y="6458809"/>
            <a:ext cx="5368439" cy="2420678"/>
          </a:xfrm>
          <a:custGeom>
            <a:avLst/>
            <a:gdLst/>
            <a:ahLst/>
            <a:cxnLst/>
            <a:rect l="l" t="t" r="r" b="b"/>
            <a:pathLst>
              <a:path w="5368439" h="2420678">
                <a:moveTo>
                  <a:pt x="0" y="0"/>
                </a:moveTo>
                <a:lnTo>
                  <a:pt x="5368439" y="0"/>
                </a:lnTo>
                <a:lnTo>
                  <a:pt x="5368439" y="2420678"/>
                </a:lnTo>
                <a:lnTo>
                  <a:pt x="0" y="24206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988331">
            <a:off x="15293040" y="1891534"/>
            <a:ext cx="1589353" cy="2037632"/>
          </a:xfrm>
          <a:custGeom>
            <a:avLst/>
            <a:gdLst/>
            <a:ahLst/>
            <a:cxnLst/>
            <a:rect l="l" t="t" r="r" b="b"/>
            <a:pathLst>
              <a:path w="1589353" h="2037632">
                <a:moveTo>
                  <a:pt x="0" y="0"/>
                </a:moveTo>
                <a:lnTo>
                  <a:pt x="1589353" y="0"/>
                </a:lnTo>
                <a:lnTo>
                  <a:pt x="1589353" y="2037631"/>
                </a:lnTo>
                <a:lnTo>
                  <a:pt x="0" y="20376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61813" y="1475913"/>
            <a:ext cx="10016388" cy="7413986"/>
          </a:xfrm>
          <a:custGeom>
            <a:avLst/>
            <a:gdLst/>
            <a:ahLst/>
            <a:cxnLst/>
            <a:rect l="l" t="t" r="r" b="b"/>
            <a:pathLst>
              <a:path w="10016388" h="7413986">
                <a:moveTo>
                  <a:pt x="0" y="0"/>
                </a:moveTo>
                <a:lnTo>
                  <a:pt x="10016388" y="0"/>
                </a:lnTo>
                <a:lnTo>
                  <a:pt x="10016388" y="7413986"/>
                </a:lnTo>
                <a:lnTo>
                  <a:pt x="0" y="74139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6385">
            <a:off x="2122576" y="1302958"/>
            <a:ext cx="879086" cy="877590"/>
          </a:xfrm>
          <a:custGeom>
            <a:avLst/>
            <a:gdLst/>
            <a:ahLst/>
            <a:cxnLst/>
            <a:rect l="l" t="t" r="r" b="b"/>
            <a:pathLst>
              <a:path w="879086" h="877590">
                <a:moveTo>
                  <a:pt x="0" y="0"/>
                </a:moveTo>
                <a:lnTo>
                  <a:pt x="879086" y="0"/>
                </a:lnTo>
                <a:lnTo>
                  <a:pt x="879086" y="877591"/>
                </a:lnTo>
                <a:lnTo>
                  <a:pt x="0" y="8775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967176" y="314970"/>
            <a:ext cx="5838726" cy="6717696"/>
            <a:chOff x="0" y="0"/>
            <a:chExt cx="7784968" cy="8956928"/>
          </a:xfrm>
        </p:grpSpPr>
        <p:sp>
          <p:nvSpPr>
            <p:cNvPr id="6" name="Freeform 6"/>
            <p:cNvSpPr/>
            <p:nvPr/>
          </p:nvSpPr>
          <p:spPr>
            <a:xfrm rot="-475827">
              <a:off x="2323354" y="7595386"/>
              <a:ext cx="5127425" cy="1012666"/>
            </a:xfrm>
            <a:custGeom>
              <a:avLst/>
              <a:gdLst/>
              <a:ahLst/>
              <a:cxnLst/>
              <a:rect l="l" t="t" r="r" b="b"/>
              <a:pathLst>
                <a:path w="5127425" h="1012666">
                  <a:moveTo>
                    <a:pt x="0" y="0"/>
                  </a:moveTo>
                  <a:lnTo>
                    <a:pt x="5127425" y="0"/>
                  </a:lnTo>
                  <a:lnTo>
                    <a:pt x="5127425" y="1012666"/>
                  </a:lnTo>
                  <a:lnTo>
                    <a:pt x="0" y="1012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 rot="-494988">
              <a:off x="526287" y="442546"/>
              <a:ext cx="6732393" cy="7821089"/>
              <a:chOff x="0" y="0"/>
              <a:chExt cx="5466080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439410" cy="6348730"/>
              </a:xfrm>
              <a:custGeom>
                <a:avLst/>
                <a:gdLst/>
                <a:ahLst/>
                <a:cxnLst/>
                <a:rect l="l" t="t" r="r" b="b"/>
                <a:pathLst>
                  <a:path w="5439410" h="6348730">
                    <a:moveTo>
                      <a:pt x="5419090" y="0"/>
                    </a:moveTo>
                    <a:lnTo>
                      <a:pt x="19050" y="0"/>
                    </a:lnTo>
                    <a:cubicBezTo>
                      <a:pt x="8890" y="0"/>
                      <a:pt x="0" y="8890"/>
                      <a:pt x="0" y="20320"/>
                    </a:cubicBezTo>
                    <a:lnTo>
                      <a:pt x="0" y="6329680"/>
                    </a:lnTo>
                    <a:cubicBezTo>
                      <a:pt x="0" y="6339840"/>
                      <a:pt x="8890" y="6348730"/>
                      <a:pt x="19050" y="6348730"/>
                    </a:cubicBezTo>
                    <a:lnTo>
                      <a:pt x="5419090" y="6348730"/>
                    </a:lnTo>
                    <a:cubicBezTo>
                      <a:pt x="5429250" y="6348730"/>
                      <a:pt x="5438140" y="6339840"/>
                      <a:pt x="5438140" y="6329680"/>
                    </a:cubicBezTo>
                    <a:lnTo>
                      <a:pt x="5438140" y="20320"/>
                    </a:lnTo>
                    <a:cubicBezTo>
                      <a:pt x="5439410" y="8890"/>
                      <a:pt x="5430520" y="0"/>
                      <a:pt x="5419090" y="0"/>
                    </a:cubicBezTo>
                    <a:close/>
                    <a:moveTo>
                      <a:pt x="5137150" y="314960"/>
                    </a:moveTo>
                    <a:lnTo>
                      <a:pt x="5137150" y="4970780"/>
                    </a:lnTo>
                    <a:cubicBezTo>
                      <a:pt x="5137150" y="4980940"/>
                      <a:pt x="5128260" y="4989830"/>
                      <a:pt x="5118100" y="4989830"/>
                    </a:cubicBezTo>
                    <a:lnTo>
                      <a:pt x="266700" y="4989830"/>
                    </a:lnTo>
                    <a:cubicBezTo>
                      <a:pt x="256540" y="4989830"/>
                      <a:pt x="247650" y="4980940"/>
                      <a:pt x="247650" y="4970780"/>
                    </a:cubicBezTo>
                    <a:lnTo>
                      <a:pt x="247650" y="314960"/>
                    </a:lnTo>
                    <a:cubicBezTo>
                      <a:pt x="247650" y="304800"/>
                      <a:pt x="256540" y="295910"/>
                      <a:pt x="266700" y="295910"/>
                    </a:cubicBezTo>
                    <a:lnTo>
                      <a:pt x="5118100" y="295910"/>
                    </a:lnTo>
                    <a:cubicBezTo>
                      <a:pt x="5129530" y="294640"/>
                      <a:pt x="5137150" y="303530"/>
                      <a:pt x="5137150" y="314960"/>
                    </a:cubicBezTo>
                    <a:close/>
                  </a:path>
                </a:pathLst>
              </a:custGeom>
              <a:solidFill>
                <a:srgbClr val="F2F1EB"/>
              </a:solid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247650" y="294640"/>
                <a:ext cx="4889500" cy="4693920"/>
              </a:xfrm>
              <a:custGeom>
                <a:avLst/>
                <a:gdLst/>
                <a:ahLst/>
                <a:cxnLst/>
                <a:rect l="l" t="t" r="r" b="b"/>
                <a:pathLst>
                  <a:path w="4889500" h="4693920">
                    <a:moveTo>
                      <a:pt x="4870450" y="0"/>
                    </a:moveTo>
                    <a:lnTo>
                      <a:pt x="19050" y="0"/>
                    </a:lnTo>
                    <a:cubicBezTo>
                      <a:pt x="8890" y="0"/>
                      <a:pt x="0" y="8890"/>
                      <a:pt x="0" y="19050"/>
                    </a:cubicBezTo>
                    <a:lnTo>
                      <a:pt x="0" y="4674870"/>
                    </a:lnTo>
                    <a:cubicBezTo>
                      <a:pt x="0" y="4686300"/>
                      <a:pt x="8890" y="4693920"/>
                      <a:pt x="19050" y="4693920"/>
                    </a:cubicBezTo>
                    <a:lnTo>
                      <a:pt x="4870450" y="4693920"/>
                    </a:lnTo>
                    <a:cubicBezTo>
                      <a:pt x="4880610" y="4693920"/>
                      <a:pt x="4889500" y="4685030"/>
                      <a:pt x="4889500" y="4674870"/>
                    </a:cubicBezTo>
                    <a:lnTo>
                      <a:pt x="4889500" y="20320"/>
                    </a:lnTo>
                    <a:cubicBezTo>
                      <a:pt x="4889500" y="8890"/>
                      <a:pt x="4881880" y="0"/>
                      <a:pt x="487045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22045" r="-22045"/>
                </a:stretch>
              </a:blip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1270" y="6350"/>
                <a:ext cx="5457190" cy="6342380"/>
              </a:xfrm>
              <a:custGeom>
                <a:avLst/>
                <a:gdLst/>
                <a:ahLst/>
                <a:cxnLst/>
                <a:rect l="l" t="t" r="r" b="b"/>
                <a:pathLst>
                  <a:path w="5457190" h="6342380">
                    <a:moveTo>
                      <a:pt x="5137150" y="302260"/>
                    </a:moveTo>
                    <a:cubicBezTo>
                      <a:pt x="5137150" y="302260"/>
                      <a:pt x="5133340" y="290830"/>
                      <a:pt x="5119370" y="289560"/>
                    </a:cubicBezTo>
                    <a:lnTo>
                      <a:pt x="248920" y="289560"/>
                    </a:lnTo>
                    <a:cubicBezTo>
                      <a:pt x="240030" y="289560"/>
                      <a:pt x="228600" y="293370"/>
                      <a:pt x="228600" y="303530"/>
                    </a:cubicBezTo>
                    <a:lnTo>
                      <a:pt x="232410" y="312420"/>
                    </a:lnTo>
                    <a:cubicBezTo>
                      <a:pt x="236220" y="307340"/>
                      <a:pt x="242570" y="304800"/>
                      <a:pt x="248920" y="304800"/>
                    </a:cubicBezTo>
                    <a:lnTo>
                      <a:pt x="5123180" y="304800"/>
                    </a:lnTo>
                    <a:lnTo>
                      <a:pt x="5123180" y="4966970"/>
                    </a:lnTo>
                    <a:cubicBezTo>
                      <a:pt x="5123180" y="4973320"/>
                      <a:pt x="5120640" y="4979670"/>
                      <a:pt x="5115560" y="4983480"/>
                    </a:cubicBezTo>
                    <a:lnTo>
                      <a:pt x="5120640" y="4983480"/>
                    </a:lnTo>
                    <a:cubicBezTo>
                      <a:pt x="5129530" y="4983480"/>
                      <a:pt x="5137150" y="4975860"/>
                      <a:pt x="5137150" y="4966970"/>
                    </a:cubicBezTo>
                    <a:lnTo>
                      <a:pt x="5137150" y="302260"/>
                    </a:lnTo>
                    <a:close/>
                    <a:moveTo>
                      <a:pt x="5438140" y="6324600"/>
                    </a:moveTo>
                    <a:lnTo>
                      <a:pt x="20320" y="6324600"/>
                    </a:lnTo>
                    <a:lnTo>
                      <a:pt x="20320" y="12700"/>
                    </a:lnTo>
                    <a:lnTo>
                      <a:pt x="6350" y="0"/>
                    </a:lnTo>
                    <a:lnTo>
                      <a:pt x="5080" y="0"/>
                    </a:lnTo>
                    <a:cubicBezTo>
                      <a:pt x="2540" y="3810"/>
                      <a:pt x="0" y="7620"/>
                      <a:pt x="0" y="12700"/>
                    </a:cubicBezTo>
                    <a:lnTo>
                      <a:pt x="0" y="6323330"/>
                    </a:lnTo>
                    <a:cubicBezTo>
                      <a:pt x="0" y="6334760"/>
                      <a:pt x="8890" y="6342380"/>
                      <a:pt x="19050" y="6342380"/>
                    </a:cubicBezTo>
                    <a:lnTo>
                      <a:pt x="5444490" y="6342380"/>
                    </a:lnTo>
                    <a:cubicBezTo>
                      <a:pt x="5449570" y="6342380"/>
                      <a:pt x="5453380" y="6341110"/>
                      <a:pt x="5457190" y="6337300"/>
                    </a:cubicBezTo>
                    <a:lnTo>
                      <a:pt x="5438140" y="6324600"/>
                    </a:lnTo>
                    <a:close/>
                  </a:path>
                </a:pathLst>
              </a:custGeom>
              <a:solidFill>
                <a:srgbClr val="3C3333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7620" y="0"/>
                <a:ext cx="5458460" cy="6344920"/>
              </a:xfrm>
              <a:custGeom>
                <a:avLst/>
                <a:gdLst/>
                <a:ahLst/>
                <a:cxnLst/>
                <a:rect l="l" t="t" r="r" b="b"/>
                <a:pathLst>
                  <a:path w="5458460" h="6344920">
                    <a:moveTo>
                      <a:pt x="5125720" y="4987290"/>
                    </a:moveTo>
                    <a:cubicBezTo>
                      <a:pt x="5121910" y="4992370"/>
                      <a:pt x="5116830" y="4994910"/>
                      <a:pt x="5110480" y="4994910"/>
                    </a:cubicBezTo>
                    <a:lnTo>
                      <a:pt x="243840" y="4994910"/>
                    </a:lnTo>
                    <a:cubicBezTo>
                      <a:pt x="237490" y="4994910"/>
                      <a:pt x="231140" y="4992370"/>
                      <a:pt x="227330" y="4986020"/>
                    </a:cubicBezTo>
                    <a:cubicBezTo>
                      <a:pt x="222250" y="4982210"/>
                      <a:pt x="219710" y="4977130"/>
                      <a:pt x="219710" y="4970780"/>
                    </a:cubicBezTo>
                    <a:lnTo>
                      <a:pt x="219710" y="314960"/>
                    </a:lnTo>
                    <a:cubicBezTo>
                      <a:pt x="219710" y="309880"/>
                      <a:pt x="222250" y="304800"/>
                      <a:pt x="226060" y="300990"/>
                    </a:cubicBezTo>
                    <a:lnTo>
                      <a:pt x="240030" y="311150"/>
                    </a:lnTo>
                    <a:lnTo>
                      <a:pt x="240030" y="4975860"/>
                    </a:lnTo>
                    <a:lnTo>
                      <a:pt x="5110480" y="4975860"/>
                    </a:lnTo>
                    <a:cubicBezTo>
                      <a:pt x="5113020" y="4975860"/>
                      <a:pt x="5115560" y="4974590"/>
                      <a:pt x="5116830" y="4974590"/>
                    </a:cubicBezTo>
                    <a:lnTo>
                      <a:pt x="5125720" y="4987290"/>
                    </a:lnTo>
                    <a:close/>
                    <a:moveTo>
                      <a:pt x="5458460" y="19050"/>
                    </a:moveTo>
                    <a:lnTo>
                      <a:pt x="5458460" y="6330950"/>
                    </a:lnTo>
                    <a:cubicBezTo>
                      <a:pt x="5458460" y="6336030"/>
                      <a:pt x="5455920" y="6341110"/>
                      <a:pt x="5450840" y="6344920"/>
                    </a:cubicBezTo>
                    <a:lnTo>
                      <a:pt x="5429250" y="6329680"/>
                    </a:lnTo>
                    <a:lnTo>
                      <a:pt x="5429250" y="20320"/>
                    </a:lnTo>
                    <a:lnTo>
                      <a:pt x="13970" y="20320"/>
                    </a:lnTo>
                    <a:lnTo>
                      <a:pt x="0" y="7620"/>
                    </a:lnTo>
                    <a:cubicBezTo>
                      <a:pt x="3810" y="2540"/>
                      <a:pt x="8890" y="0"/>
                      <a:pt x="15240" y="0"/>
                    </a:cubicBezTo>
                    <a:lnTo>
                      <a:pt x="5439410" y="0"/>
                    </a:lnTo>
                    <a:cubicBezTo>
                      <a:pt x="5449570" y="0"/>
                      <a:pt x="5458460" y="8890"/>
                      <a:pt x="5458460" y="19050"/>
                    </a:cubicBezTo>
                    <a:close/>
                    <a:moveTo>
                      <a:pt x="5455920" y="30480"/>
                    </a:moveTo>
                    <a:cubicBezTo>
                      <a:pt x="5453380" y="26670"/>
                      <a:pt x="5450840" y="24130"/>
                      <a:pt x="5447030" y="21590"/>
                    </a:cubicBezTo>
                    <a:lnTo>
                      <a:pt x="5455920" y="304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12" name="Freeform 12"/>
          <p:cNvSpPr/>
          <p:nvPr/>
        </p:nvSpPr>
        <p:spPr>
          <a:xfrm rot="115856">
            <a:off x="3037790" y="1833301"/>
            <a:ext cx="5470783" cy="2188313"/>
          </a:xfrm>
          <a:custGeom>
            <a:avLst/>
            <a:gdLst/>
            <a:ahLst/>
            <a:cxnLst/>
            <a:rect l="l" t="t" r="r" b="b"/>
            <a:pathLst>
              <a:path w="5470783" h="2188313">
                <a:moveTo>
                  <a:pt x="0" y="0"/>
                </a:moveTo>
                <a:lnTo>
                  <a:pt x="5470783" y="0"/>
                </a:lnTo>
                <a:lnTo>
                  <a:pt x="5470783" y="2188313"/>
                </a:lnTo>
                <a:lnTo>
                  <a:pt x="0" y="21883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860656" y="1994945"/>
            <a:ext cx="8185671" cy="1521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36"/>
              </a:lnSpc>
              <a:spcBef>
                <a:spcPct val="0"/>
              </a:spcBef>
            </a:pPr>
            <a:r>
              <a:rPr lang="en-US" sz="7954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TEAVITUSED</a:t>
            </a:r>
          </a:p>
        </p:txBody>
      </p:sp>
      <p:sp>
        <p:nvSpPr>
          <p:cNvPr id="14" name="Freeform 14"/>
          <p:cNvSpPr/>
          <p:nvPr/>
        </p:nvSpPr>
        <p:spPr>
          <a:xfrm>
            <a:off x="11320318" y="1741753"/>
            <a:ext cx="1128001" cy="1903069"/>
          </a:xfrm>
          <a:custGeom>
            <a:avLst/>
            <a:gdLst/>
            <a:ahLst/>
            <a:cxnLst/>
            <a:rect l="l" t="t" r="r" b="b"/>
            <a:pathLst>
              <a:path w="1128001" h="1903069">
                <a:moveTo>
                  <a:pt x="0" y="0"/>
                </a:moveTo>
                <a:lnTo>
                  <a:pt x="1128001" y="0"/>
                </a:lnTo>
                <a:lnTo>
                  <a:pt x="1128001" y="1903070"/>
                </a:lnTo>
                <a:lnTo>
                  <a:pt x="0" y="19030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>
            <a:grpSpLocks noChangeAspect="1"/>
          </p:cNvGrpSpPr>
          <p:nvPr/>
        </p:nvGrpSpPr>
        <p:grpSpPr>
          <a:xfrm rot="466935">
            <a:off x="9901233" y="3962468"/>
            <a:ext cx="5094172" cy="5917951"/>
            <a:chOff x="0" y="0"/>
            <a:chExt cx="546608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11"/>
              <a:stretch>
                <a:fillRect t="-19528" b="-19528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0" name="Freeform 20"/>
          <p:cNvSpPr/>
          <p:nvPr/>
        </p:nvSpPr>
        <p:spPr>
          <a:xfrm rot="1424109">
            <a:off x="15506447" y="7208700"/>
            <a:ext cx="1128001" cy="1903069"/>
          </a:xfrm>
          <a:custGeom>
            <a:avLst/>
            <a:gdLst/>
            <a:ahLst/>
            <a:cxnLst/>
            <a:rect l="l" t="t" r="r" b="b"/>
            <a:pathLst>
              <a:path w="1128001" h="1903069">
                <a:moveTo>
                  <a:pt x="0" y="0"/>
                </a:moveTo>
                <a:lnTo>
                  <a:pt x="1128001" y="0"/>
                </a:lnTo>
                <a:lnTo>
                  <a:pt x="1128001" y="1903069"/>
                </a:lnTo>
                <a:lnTo>
                  <a:pt x="0" y="190306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 rot="30344">
            <a:off x="2145283" y="4026131"/>
            <a:ext cx="7580190" cy="4467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6"/>
              </a:lnSpc>
            </a:pP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Miniprojekti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elluviija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teatab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projekti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eelarvest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korraldatava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ürituse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või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ettevõtmise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toimumise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aja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kohalikule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tegevusrühmale</a:t>
            </a:r>
            <a:r>
              <a:rPr lang="en-US" sz="2800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5 </a:t>
            </a:r>
            <a:r>
              <a:rPr lang="en-US" sz="2800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tööpäeva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enne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tegevuse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toimumist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 </a:t>
            </a:r>
          </a:p>
          <a:p>
            <a:pPr algn="ctr">
              <a:lnSpc>
                <a:spcPts val="3536"/>
              </a:lnSpc>
            </a:pP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Enne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tegevuse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elluviimist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või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ürituse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toimumist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tuleb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kooskõlastada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iga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konkreetse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tegevuse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eelarve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maht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ja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kulud</a:t>
            </a: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.</a:t>
            </a:r>
          </a:p>
          <a:p>
            <a:pPr algn="ctr">
              <a:lnSpc>
                <a:spcPts val="3536"/>
              </a:lnSpc>
            </a:pPr>
            <a:r>
              <a:rPr lang="en-US" sz="2800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*</a:t>
            </a:r>
            <a:r>
              <a:rPr lang="en-US" sz="2800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Teavita</a:t>
            </a:r>
            <a:r>
              <a:rPr lang="en-US" sz="2800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2800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kindlasti</a:t>
            </a:r>
            <a:r>
              <a:rPr lang="en-US" sz="2800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LJKK </a:t>
            </a:r>
            <a:r>
              <a:rPr lang="en-US" sz="2800" dirty="0" err="1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konsultanti</a:t>
            </a:r>
            <a:r>
              <a:rPr lang="et-EE" sz="2800" dirty="0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Kristinat </a:t>
            </a:r>
            <a:r>
              <a:rPr lang="en-US" sz="2800" dirty="0" smtClean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kristina@koostookogu.ee </a:t>
            </a:r>
            <a:endParaRPr lang="en-US" sz="2800" dirty="0">
              <a:solidFill>
                <a:srgbClr val="EC2D3E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3536"/>
              </a:lnSpc>
            </a:pPr>
            <a:endParaRPr lang="en-US" sz="2699" dirty="0">
              <a:solidFill>
                <a:srgbClr val="EC2D3E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22" name="TextBox 22"/>
          <p:cNvSpPr txBox="1"/>
          <p:nvPr/>
        </p:nvSpPr>
        <p:spPr>
          <a:xfrm rot="418801">
            <a:off x="9188355" y="8645650"/>
            <a:ext cx="4711235" cy="1017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53"/>
              </a:lnSpc>
              <a:spcBef>
                <a:spcPct val="0"/>
              </a:spcBef>
            </a:pPr>
            <a:r>
              <a:rPr lang="en-US" sz="5323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Sündmuse kuulutus</a:t>
            </a:r>
          </a:p>
        </p:txBody>
      </p:sp>
      <p:sp>
        <p:nvSpPr>
          <p:cNvPr id="23" name="TextBox 23"/>
          <p:cNvSpPr txBox="1"/>
          <p:nvPr/>
        </p:nvSpPr>
        <p:spPr>
          <a:xfrm rot="-466490">
            <a:off x="14256850" y="5190779"/>
            <a:ext cx="3978895" cy="1042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15"/>
              </a:lnSpc>
              <a:spcBef>
                <a:spcPct val="0"/>
              </a:spcBef>
            </a:pPr>
            <a:r>
              <a:rPr lang="en-US" sz="5439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Teavitus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66002" y="319007"/>
            <a:ext cx="8236689" cy="4477764"/>
          </a:xfrm>
          <a:custGeom>
            <a:avLst/>
            <a:gdLst/>
            <a:ahLst/>
            <a:cxnLst/>
            <a:rect l="l" t="t" r="r" b="b"/>
            <a:pathLst>
              <a:path w="8236689" h="4477764">
                <a:moveTo>
                  <a:pt x="0" y="0"/>
                </a:moveTo>
                <a:lnTo>
                  <a:pt x="8236689" y="0"/>
                </a:lnTo>
                <a:lnTo>
                  <a:pt x="8236689" y="4477764"/>
                </a:lnTo>
                <a:lnTo>
                  <a:pt x="0" y="44777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666002" y="5143500"/>
            <a:ext cx="8311746" cy="3687393"/>
          </a:xfrm>
          <a:custGeom>
            <a:avLst/>
            <a:gdLst/>
            <a:ahLst/>
            <a:cxnLst/>
            <a:rect l="l" t="t" r="r" b="b"/>
            <a:pathLst>
              <a:path w="8311746" h="3687393">
                <a:moveTo>
                  <a:pt x="0" y="0"/>
                </a:moveTo>
                <a:lnTo>
                  <a:pt x="8311745" y="0"/>
                </a:lnTo>
                <a:lnTo>
                  <a:pt x="8311745" y="3687393"/>
                </a:lnTo>
                <a:lnTo>
                  <a:pt x="0" y="36873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-648797" flipH="1">
            <a:off x="1685179" y="301058"/>
            <a:ext cx="19020489" cy="14078692"/>
          </a:xfrm>
          <a:custGeom>
            <a:avLst/>
            <a:gdLst/>
            <a:ahLst/>
            <a:cxnLst/>
            <a:rect l="l" t="t" r="r" b="b"/>
            <a:pathLst>
              <a:path w="19020489" h="14078692">
                <a:moveTo>
                  <a:pt x="19020490" y="0"/>
                </a:moveTo>
                <a:lnTo>
                  <a:pt x="0" y="0"/>
                </a:lnTo>
                <a:lnTo>
                  <a:pt x="0" y="14078692"/>
                </a:lnTo>
                <a:lnTo>
                  <a:pt x="19020490" y="14078692"/>
                </a:lnTo>
                <a:lnTo>
                  <a:pt x="1902049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52352" y="871432"/>
            <a:ext cx="5129046" cy="5120624"/>
          </a:xfrm>
          <a:custGeom>
            <a:avLst/>
            <a:gdLst/>
            <a:ahLst/>
            <a:cxnLst/>
            <a:rect l="l" t="t" r="r" b="b"/>
            <a:pathLst>
              <a:path w="5129046" h="5120624">
                <a:moveTo>
                  <a:pt x="0" y="0"/>
                </a:moveTo>
                <a:lnTo>
                  <a:pt x="5129046" y="0"/>
                </a:lnTo>
                <a:lnTo>
                  <a:pt x="5129046" y="5120624"/>
                </a:lnTo>
                <a:lnTo>
                  <a:pt x="0" y="51206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 rot="-611641">
            <a:off x="5183387" y="1190916"/>
            <a:ext cx="10791994" cy="2016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39"/>
              </a:lnSpc>
              <a:spcBef>
                <a:spcPct val="0"/>
              </a:spcBef>
            </a:pPr>
            <a:r>
              <a:rPr lang="en-US" sz="105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Mida</a:t>
            </a:r>
            <a:r>
              <a:rPr lang="en-US" sz="105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  <a:r>
              <a:rPr lang="en-US" sz="10599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jälgida</a:t>
            </a:r>
            <a:r>
              <a:rPr lang="en-US" sz="10599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?</a:t>
            </a:r>
          </a:p>
        </p:txBody>
      </p:sp>
      <p:sp>
        <p:nvSpPr>
          <p:cNvPr id="6" name="TextBox 6"/>
          <p:cNvSpPr txBox="1"/>
          <p:nvPr/>
        </p:nvSpPr>
        <p:spPr>
          <a:xfrm rot="-648429">
            <a:off x="5475137" y="3353375"/>
            <a:ext cx="11875066" cy="5655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83"/>
              </a:lnSpc>
            </a:pP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Miniprojekti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elluviija</a:t>
            </a:r>
            <a:r>
              <a:rPr lang="et-EE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…</a:t>
            </a:r>
          </a:p>
          <a:p>
            <a:pPr algn="ctr">
              <a:lnSpc>
                <a:spcPts val="4883"/>
              </a:lnSpc>
            </a:pPr>
            <a:r>
              <a:rPr lang="et-EE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*</a:t>
            </a:r>
            <a:r>
              <a:rPr lang="en-US" sz="3727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jälgib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  <a:r>
              <a:rPr lang="en-US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et</a:t>
            </a:r>
            <a:r>
              <a:rPr lang="et-EE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tegevustes</a:t>
            </a:r>
            <a:r>
              <a:rPr lang="en-US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osaleks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piisav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arv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sihtgruppi</a:t>
            </a:r>
            <a:r>
              <a:rPr lang="en-US" sz="372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kuuluvaid</a:t>
            </a:r>
            <a:r>
              <a:rPr lang="en-US" sz="372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inimesi</a:t>
            </a:r>
            <a:r>
              <a:rPr lang="en-US" sz="372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  <a:endParaRPr lang="et-EE" sz="3727" dirty="0" smtClean="0">
              <a:solidFill>
                <a:srgbClr val="FF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883"/>
              </a:lnSpc>
            </a:pPr>
            <a:r>
              <a:rPr lang="et-EE" sz="3727" dirty="0">
                <a:latin typeface="Dekko"/>
                <a:ea typeface="Dekko"/>
                <a:cs typeface="Dekko"/>
                <a:sym typeface="Dekko"/>
              </a:rPr>
              <a:t>*</a:t>
            </a:r>
            <a:r>
              <a:rPr lang="en-US" sz="3727" dirty="0" err="1" smtClean="0">
                <a:latin typeface="Dekko"/>
                <a:ea typeface="Dekko"/>
                <a:cs typeface="Dekko"/>
                <a:sym typeface="Dekko"/>
              </a:rPr>
              <a:t>vormistab</a:t>
            </a:r>
            <a:r>
              <a:rPr lang="en-US" sz="3727" dirty="0" smtClean="0"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t-EE" sz="3727" dirty="0" smtClean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igale </a:t>
            </a:r>
            <a:r>
              <a:rPr lang="en-US" sz="3727" dirty="0" err="1" smtClean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ürituse</a:t>
            </a:r>
            <a:r>
              <a:rPr lang="et-EE" sz="3727" dirty="0" err="1" smtClean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le</a:t>
            </a:r>
            <a:r>
              <a:rPr lang="en-US" sz="3727" dirty="0" smtClean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t-EE" sz="3727" dirty="0" smtClean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logodega </a:t>
            </a:r>
            <a:r>
              <a:rPr lang="et-EE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KAVA</a:t>
            </a:r>
            <a:r>
              <a:rPr lang="en-US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ning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osalejate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allkirjade</a:t>
            </a:r>
            <a:r>
              <a:rPr lang="et-EE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kogumiseks REG.LEHED</a:t>
            </a:r>
            <a:r>
              <a:rPr lang="en-US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t-EE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(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v.a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avaliku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sündmuse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korral</a:t>
            </a:r>
            <a:r>
              <a:rPr lang="en-US" sz="372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).</a:t>
            </a:r>
            <a:endParaRPr lang="et-EE" sz="3727" dirty="0" smtClean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883"/>
              </a:lnSpc>
            </a:pPr>
            <a:endParaRPr lang="en-US" sz="3727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4883"/>
              </a:lnSpc>
            </a:pP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NB!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Taotleja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on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teadlik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, et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tegevustes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osalejate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minimaalne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arv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grupitegevuste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72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korral</a:t>
            </a:r>
            <a:r>
              <a:rPr lang="en-US" sz="372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on 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8 </a:t>
            </a:r>
            <a:r>
              <a:rPr lang="en-US" sz="3727" dirty="0" err="1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inimest</a:t>
            </a:r>
            <a:r>
              <a:rPr lang="en-US" sz="3727" dirty="0">
                <a:solidFill>
                  <a:srgbClr val="EC2D3E"/>
                </a:solidFill>
                <a:latin typeface="Dekko"/>
                <a:ea typeface="Dekko"/>
                <a:cs typeface="Dekko"/>
                <a:sym typeface="Dekko"/>
              </a:rPr>
              <a:t>.</a:t>
            </a:r>
          </a:p>
          <a:p>
            <a:pPr algn="ctr">
              <a:lnSpc>
                <a:spcPts val="4883"/>
              </a:lnSpc>
            </a:pPr>
            <a:endParaRPr lang="en-US" sz="3727" dirty="0">
              <a:solidFill>
                <a:srgbClr val="EC2D3E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7" name="Freeform 7"/>
          <p:cNvSpPr/>
          <p:nvPr/>
        </p:nvSpPr>
        <p:spPr>
          <a:xfrm rot="-396927">
            <a:off x="8666162" y="2870297"/>
            <a:ext cx="4343877" cy="568653"/>
          </a:xfrm>
          <a:custGeom>
            <a:avLst/>
            <a:gdLst/>
            <a:ahLst/>
            <a:cxnLst/>
            <a:rect l="l" t="t" r="r" b="b"/>
            <a:pathLst>
              <a:path w="4343877" h="568653">
                <a:moveTo>
                  <a:pt x="0" y="0"/>
                </a:moveTo>
                <a:lnTo>
                  <a:pt x="4343877" y="0"/>
                </a:lnTo>
                <a:lnTo>
                  <a:pt x="4343877" y="568653"/>
                </a:lnTo>
                <a:lnTo>
                  <a:pt x="0" y="5686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331786">
            <a:off x="1032655" y="6346196"/>
            <a:ext cx="5368439" cy="2420678"/>
          </a:xfrm>
          <a:custGeom>
            <a:avLst/>
            <a:gdLst/>
            <a:ahLst/>
            <a:cxnLst/>
            <a:rect l="l" t="t" r="r" b="b"/>
            <a:pathLst>
              <a:path w="5368439" h="2420678">
                <a:moveTo>
                  <a:pt x="0" y="0"/>
                </a:moveTo>
                <a:lnTo>
                  <a:pt x="5368439" y="0"/>
                </a:lnTo>
                <a:lnTo>
                  <a:pt x="5368439" y="2420678"/>
                </a:lnTo>
                <a:lnTo>
                  <a:pt x="0" y="24206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988331">
            <a:off x="15184713" y="400824"/>
            <a:ext cx="1589353" cy="2037632"/>
          </a:xfrm>
          <a:custGeom>
            <a:avLst/>
            <a:gdLst/>
            <a:ahLst/>
            <a:cxnLst/>
            <a:rect l="l" t="t" r="r" b="b"/>
            <a:pathLst>
              <a:path w="1589353" h="2037632">
                <a:moveTo>
                  <a:pt x="0" y="0"/>
                </a:moveTo>
                <a:lnTo>
                  <a:pt x="1589353" y="0"/>
                </a:lnTo>
                <a:lnTo>
                  <a:pt x="1589353" y="2037631"/>
                </a:lnTo>
                <a:lnTo>
                  <a:pt x="0" y="20376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" t="-8061" r="-4128" b="-18872"/>
            </a:stretch>
          </a:blipFill>
        </p:spPr>
      </p:sp>
      <p:sp>
        <p:nvSpPr>
          <p:cNvPr id="3" name="Freeform 3"/>
          <p:cNvSpPr/>
          <p:nvPr/>
        </p:nvSpPr>
        <p:spPr>
          <a:xfrm rot="114411">
            <a:off x="696085" y="1031577"/>
            <a:ext cx="9498257" cy="13605495"/>
          </a:xfrm>
          <a:custGeom>
            <a:avLst/>
            <a:gdLst/>
            <a:ahLst/>
            <a:cxnLst/>
            <a:rect l="l" t="t" r="r" b="b"/>
            <a:pathLst>
              <a:path w="9498257" h="13605495">
                <a:moveTo>
                  <a:pt x="0" y="0"/>
                </a:moveTo>
                <a:lnTo>
                  <a:pt x="9498256" y="0"/>
                </a:lnTo>
                <a:lnTo>
                  <a:pt x="9498256" y="13605495"/>
                </a:lnTo>
                <a:lnTo>
                  <a:pt x="0" y="136054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8932"/>
            </a:stretch>
          </a:blipFill>
        </p:spPr>
      </p:sp>
      <p:sp>
        <p:nvSpPr>
          <p:cNvPr id="5" name="Freeform 5"/>
          <p:cNvSpPr/>
          <p:nvPr/>
        </p:nvSpPr>
        <p:spPr>
          <a:xfrm rot="-5325812">
            <a:off x="5297018" y="1478122"/>
            <a:ext cx="667579" cy="5321282"/>
          </a:xfrm>
          <a:custGeom>
            <a:avLst/>
            <a:gdLst/>
            <a:ahLst/>
            <a:cxnLst/>
            <a:rect l="l" t="t" r="r" b="b"/>
            <a:pathLst>
              <a:path w="667579" h="5321282">
                <a:moveTo>
                  <a:pt x="0" y="0"/>
                </a:moveTo>
                <a:lnTo>
                  <a:pt x="667579" y="0"/>
                </a:lnTo>
                <a:lnTo>
                  <a:pt x="667579" y="5321282"/>
                </a:lnTo>
                <a:lnTo>
                  <a:pt x="0" y="53212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387563" y="4470449"/>
            <a:ext cx="8115300" cy="623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4"/>
              </a:lnSpc>
            </a:pPr>
            <a:r>
              <a:rPr lang="en-US" sz="361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*</a:t>
            </a:r>
            <a:r>
              <a:rPr lang="en-US" sz="361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Igal</a:t>
            </a:r>
            <a:r>
              <a:rPr lang="en-US" sz="361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sündmusel</a:t>
            </a:r>
            <a:r>
              <a:rPr lang="en-US" sz="361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täidetakse</a:t>
            </a:r>
            <a:r>
              <a:rPr lang="en-US" sz="361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osalejate</a:t>
            </a:r>
            <a:r>
              <a:rPr lang="en-US" sz="361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registreerimisleht</a:t>
            </a:r>
            <a:endParaRPr lang="en-US" sz="3617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5354"/>
              </a:lnSpc>
            </a:pPr>
            <a:r>
              <a:rPr lang="en-US" sz="361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*</a:t>
            </a:r>
            <a:r>
              <a:rPr lang="en-US" sz="361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Kirja</a:t>
            </a:r>
            <a:r>
              <a:rPr lang="en-US" sz="361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panevad</a:t>
            </a:r>
            <a:r>
              <a:rPr lang="en-US" sz="361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ennast</a:t>
            </a:r>
            <a:r>
              <a:rPr lang="en-US" sz="361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vaid</a:t>
            </a:r>
            <a:r>
              <a:rPr lang="en-US" sz="361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sihtrühma</a:t>
            </a:r>
            <a:r>
              <a:rPr lang="en-US" sz="361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kuuluvad</a:t>
            </a:r>
            <a:r>
              <a:rPr lang="en-US" sz="361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inimesed</a:t>
            </a:r>
            <a:endParaRPr lang="en-US" sz="3617" dirty="0">
              <a:solidFill>
                <a:srgbClr val="FF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5354"/>
              </a:lnSpc>
            </a:pPr>
            <a:r>
              <a:rPr lang="en-US" sz="361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*</a:t>
            </a:r>
            <a:r>
              <a:rPr lang="en-US" sz="361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Korraldaja</a:t>
            </a:r>
            <a:r>
              <a:rPr lang="en-US" sz="361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täidab</a:t>
            </a:r>
            <a:r>
              <a:rPr lang="en-US" sz="361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t-EE" sz="361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ise alati ka </a:t>
            </a:r>
            <a:r>
              <a:rPr lang="en-US" sz="3617" dirty="0" err="1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lehe</a:t>
            </a:r>
            <a:r>
              <a:rPr lang="en-US" sz="3617" dirty="0" smtClean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päises</a:t>
            </a:r>
            <a:r>
              <a:rPr lang="en-US" sz="361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olevad</a:t>
            </a:r>
            <a:r>
              <a:rPr lang="en-US" sz="361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andmed</a:t>
            </a:r>
            <a:r>
              <a:rPr lang="en-US" sz="3617" dirty="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: </a:t>
            </a:r>
            <a:r>
              <a:rPr lang="en-US" sz="361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projekti</a:t>
            </a:r>
            <a:r>
              <a:rPr lang="en-US" sz="361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elluviija</a:t>
            </a:r>
            <a:r>
              <a:rPr lang="en-US" sz="361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  <a:endParaRPr lang="et-EE" sz="3617" dirty="0" smtClean="0">
              <a:solidFill>
                <a:srgbClr val="FF0000"/>
              </a:solidFill>
              <a:latin typeface="Dekko"/>
              <a:ea typeface="Dekko"/>
              <a:cs typeface="Dekko"/>
              <a:sym typeface="Dekko"/>
            </a:endParaRPr>
          </a:p>
          <a:p>
            <a:pPr algn="ctr">
              <a:lnSpc>
                <a:spcPts val="5354"/>
              </a:lnSpc>
            </a:pPr>
            <a:r>
              <a:rPr lang="en-US" sz="3617" dirty="0" err="1" smtClean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ürituse</a:t>
            </a:r>
            <a:r>
              <a:rPr lang="en-US" sz="3617" dirty="0" smtClean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nimi</a:t>
            </a:r>
            <a:r>
              <a:rPr lang="en-US" sz="361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, </a:t>
            </a:r>
          </a:p>
          <a:p>
            <a:pPr algn="ctr">
              <a:lnSpc>
                <a:spcPts val="5354"/>
              </a:lnSpc>
            </a:pPr>
            <a:r>
              <a:rPr lang="en-US" sz="361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kuupäev</a:t>
            </a:r>
            <a:r>
              <a:rPr lang="en-US" sz="361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ja</a:t>
            </a:r>
            <a:r>
              <a:rPr lang="en-US" sz="361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617" dirty="0" err="1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koht</a:t>
            </a:r>
            <a:r>
              <a:rPr lang="en-US" sz="3617" dirty="0">
                <a:solidFill>
                  <a:srgbClr val="FF0000"/>
                </a:solidFill>
                <a:latin typeface="Dekko"/>
                <a:ea typeface="Dekko"/>
                <a:cs typeface="Dekko"/>
                <a:sym typeface="Dekko"/>
              </a:rPr>
              <a:t>.</a:t>
            </a:r>
          </a:p>
          <a:p>
            <a:pPr algn="ctr">
              <a:lnSpc>
                <a:spcPts val="5354"/>
              </a:lnSpc>
            </a:pPr>
            <a:endParaRPr lang="en-US" sz="3617" dirty="0">
              <a:solidFill>
                <a:srgbClr val="00000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87563" y="2022939"/>
            <a:ext cx="8115300" cy="1917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0"/>
              </a:lnSpc>
              <a:spcBef>
                <a:spcPct val="0"/>
              </a:spcBef>
            </a:pPr>
            <a:r>
              <a:rPr lang="en-US" sz="1000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REGISTREERIMISLEHED</a:t>
            </a:r>
          </a:p>
        </p:txBody>
      </p:sp>
      <p:sp>
        <p:nvSpPr>
          <p:cNvPr id="8" name="Freeform 8"/>
          <p:cNvSpPr/>
          <p:nvPr/>
        </p:nvSpPr>
        <p:spPr>
          <a:xfrm rot="-606175">
            <a:off x="9599656" y="3601165"/>
            <a:ext cx="8727735" cy="5966597"/>
          </a:xfrm>
          <a:custGeom>
            <a:avLst/>
            <a:gdLst/>
            <a:ahLst/>
            <a:cxnLst/>
            <a:rect l="l" t="t" r="r" b="b"/>
            <a:pathLst>
              <a:path w="8727735" h="5966597">
                <a:moveTo>
                  <a:pt x="0" y="0"/>
                </a:moveTo>
                <a:lnTo>
                  <a:pt x="8727734" y="0"/>
                </a:lnTo>
                <a:lnTo>
                  <a:pt x="8727734" y="5966597"/>
                </a:lnTo>
                <a:lnTo>
                  <a:pt x="0" y="596659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0440318">
            <a:off x="17001529" y="2444167"/>
            <a:ext cx="515542" cy="2100354"/>
          </a:xfrm>
          <a:custGeom>
            <a:avLst/>
            <a:gdLst/>
            <a:ahLst/>
            <a:cxnLst/>
            <a:rect l="l" t="t" r="r" b="b"/>
            <a:pathLst>
              <a:path w="515542" h="2100354">
                <a:moveTo>
                  <a:pt x="0" y="0"/>
                </a:moveTo>
                <a:lnTo>
                  <a:pt x="515542" y="0"/>
                </a:lnTo>
                <a:lnTo>
                  <a:pt x="515542" y="2100354"/>
                </a:lnTo>
                <a:lnTo>
                  <a:pt x="0" y="21003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614617" flipH="1">
            <a:off x="8466613" y="3216413"/>
            <a:ext cx="5247851" cy="2366304"/>
          </a:xfrm>
          <a:custGeom>
            <a:avLst/>
            <a:gdLst/>
            <a:ahLst/>
            <a:cxnLst/>
            <a:rect l="l" t="t" r="r" b="b"/>
            <a:pathLst>
              <a:path w="5247851" h="2366304">
                <a:moveTo>
                  <a:pt x="5247850" y="0"/>
                </a:moveTo>
                <a:lnTo>
                  <a:pt x="0" y="0"/>
                </a:lnTo>
                <a:lnTo>
                  <a:pt x="0" y="2366304"/>
                </a:lnTo>
                <a:lnTo>
                  <a:pt x="5247850" y="2366304"/>
                </a:lnTo>
                <a:lnTo>
                  <a:pt x="524785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840</Words>
  <Application>Microsoft Office PowerPoint</Application>
  <PresentationFormat>Kohandatud</PresentationFormat>
  <Paragraphs>117</Paragraphs>
  <Slides>17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6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17</vt:i4>
      </vt:variant>
    </vt:vector>
  </HeadingPairs>
  <TitlesOfParts>
    <vt:vector size="24" baseType="lpstr">
      <vt:lpstr>Ballpoint</vt:lpstr>
      <vt:lpstr>Calibri</vt:lpstr>
      <vt:lpstr>Itim</vt:lpstr>
      <vt:lpstr>Dekko</vt:lpstr>
      <vt:lpstr>Arial</vt:lpstr>
      <vt:lpstr>Childos Arabic</vt:lpstr>
      <vt:lpstr>Office Theme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Brilliant idea</dc:title>
  <dc:creator>Riina</dc:creator>
  <cp:lastModifiedBy>Riina</cp:lastModifiedBy>
  <cp:revision>11</cp:revision>
  <cp:lastPrinted>2026-09-01T11:28:43Z</cp:lastPrinted>
  <dcterms:created xsi:type="dcterms:W3CDTF">2006-08-16T00:00:00Z</dcterms:created>
  <dcterms:modified xsi:type="dcterms:W3CDTF">2026-09-01T11:32:36Z</dcterms:modified>
  <dc:identifier>DAGj9IMd6vI</dc:identifier>
</cp:coreProperties>
</file>