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60" r:id="rId3"/>
    <p:sldId id="267" r:id="rId4"/>
    <p:sldId id="287" r:id="rId5"/>
    <p:sldId id="266" r:id="rId6"/>
    <p:sldId id="262" r:id="rId7"/>
    <p:sldId id="261" r:id="rId8"/>
    <p:sldId id="272" r:id="rId9"/>
    <p:sldId id="271" r:id="rId10"/>
    <p:sldId id="263" r:id="rId11"/>
    <p:sldId id="269" r:id="rId12"/>
    <p:sldId id="270" r:id="rId13"/>
    <p:sldId id="293" r:id="rId14"/>
    <p:sldId id="294" r:id="rId15"/>
    <p:sldId id="285" r:id="rId16"/>
    <p:sldId id="265" r:id="rId17"/>
    <p:sldId id="274" r:id="rId18"/>
    <p:sldId id="277" r:id="rId19"/>
    <p:sldId id="279" r:id="rId20"/>
    <p:sldId id="281" r:id="rId21"/>
    <p:sldId id="292" r:id="rId22"/>
    <p:sldId id="282" r:id="rId23"/>
    <p:sldId id="288" r:id="rId24"/>
    <p:sldId id="290" r:id="rId25"/>
    <p:sldId id="295" r:id="rId26"/>
    <p:sldId id="257" r:id="rId27"/>
    <p:sldId id="289" r:id="rId28"/>
    <p:sldId id="284" r:id="rId29"/>
    <p:sldId id="286" r:id="rId30"/>
    <p:sldId id="27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89673" autoAdjust="0"/>
  </p:normalViewPr>
  <p:slideViewPr>
    <p:cSldViewPr snapToGrid="0">
      <p:cViewPr varScale="1">
        <p:scale>
          <a:sx n="74" d="100"/>
          <a:sy n="74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ED77B-3C35-45BF-8C07-00D5F9A62759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5C0BD-7115-4F7E-B9CD-6A641DF46B0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8003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Tavalistes meetmetes seltsingut ei saa taotleda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C0BD-7115-4F7E-B9CD-6A641DF46B0E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47500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Loe meetmelehte 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C0BD-7115-4F7E-B9CD-6A641DF46B0E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3394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dirty="0"/>
              <a:t>Et toetada meie sihtrühma 55+ ja 16+ erivajadustega inimesi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C0BD-7115-4F7E-B9CD-6A641DF46B0E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63218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C0BD-7115-4F7E-B9CD-6A641DF46B0E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04833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C0BD-7115-4F7E-B9CD-6A641DF46B0E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7455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Eelarve ja …</a:t>
            </a:r>
            <a:r>
              <a:rPr lang="et-EE" dirty="0" err="1"/>
              <a:t>reg</a:t>
            </a:r>
            <a:r>
              <a:rPr lang="et-EE" dirty="0"/>
              <a:t> leht asemele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5C0BD-7115-4F7E-B9CD-6A641DF46B0E}" type="slidenum">
              <a:rPr lang="et-EE" smtClean="0"/>
              <a:t>26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7735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Klõpsake juhteksemplari alapealkirja laadi redigeerimiseks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96558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52999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ite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8153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47255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85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65764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70350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2377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31940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119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1233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69185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8029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043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8125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37575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/>
              <a:t>Klõpsake juhteksemplari pealkirja laadi redigeerimiseks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D95C-8287-4C78-A6EC-E66027341227}" type="datetimeFigureOut">
              <a:rPr lang="et-EE" smtClean="0"/>
              <a:t>03.09.2025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090E4E8-28FA-4DF1-A40B-E2050538AB5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8135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koostookogu.ee/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poku.leaderliit.eu/index.php?module=207&amp;op=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112FA5D-DB0D-A95B-A1CC-BC5F33E8E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879" y="1041400"/>
            <a:ext cx="11410121" cy="2387600"/>
          </a:xfrm>
        </p:spPr>
        <p:txBody>
          <a:bodyPr>
            <a:normAutofit/>
          </a:bodyPr>
          <a:lstStyle/>
          <a:p>
            <a:pPr algn="ctr"/>
            <a:r>
              <a:rPr lang="et-EE" sz="3600" b="1" dirty="0">
                <a:solidFill>
                  <a:srgbClr val="C00000"/>
                </a:solidFill>
              </a:rPr>
              <a:t>ESF+ TOETUSMEEDE</a:t>
            </a:r>
            <a:br>
              <a:rPr lang="et-EE" sz="3600" dirty="0">
                <a:solidFill>
                  <a:srgbClr val="C00000"/>
                </a:solidFill>
              </a:rPr>
            </a:br>
            <a:r>
              <a:rPr lang="et-EE" sz="3600" b="1" dirty="0">
                <a:solidFill>
                  <a:srgbClr val="C00000"/>
                </a:solidFill>
              </a:rPr>
              <a:t>„</a:t>
            </a:r>
            <a:r>
              <a:rPr lang="fi-FI" sz="3600" b="1" dirty="0" err="1">
                <a:solidFill>
                  <a:srgbClr val="C00000"/>
                </a:solidFill>
              </a:rPr>
              <a:t>Väärikas</a:t>
            </a:r>
            <a:r>
              <a:rPr lang="fi-FI" sz="3600" b="1" dirty="0">
                <a:solidFill>
                  <a:srgbClr val="C00000"/>
                </a:solidFill>
              </a:rPr>
              <a:t> vananemine, </a:t>
            </a:r>
            <a:br>
              <a:rPr lang="et-EE" sz="3600" b="1" dirty="0">
                <a:solidFill>
                  <a:srgbClr val="C00000"/>
                </a:solidFill>
              </a:rPr>
            </a:br>
            <a:r>
              <a:rPr lang="fi-FI" sz="3600" b="1" dirty="0" err="1">
                <a:solidFill>
                  <a:srgbClr val="C00000"/>
                </a:solidFill>
              </a:rPr>
              <a:t>toimetulek</a:t>
            </a:r>
            <a:r>
              <a:rPr lang="fi-FI" sz="3600" b="1" dirty="0">
                <a:solidFill>
                  <a:srgbClr val="C00000"/>
                </a:solidFill>
              </a:rPr>
              <a:t> ja </a:t>
            </a:r>
            <a:r>
              <a:rPr lang="fi-FI" sz="3600" b="1" dirty="0" err="1">
                <a:solidFill>
                  <a:srgbClr val="C00000"/>
                </a:solidFill>
              </a:rPr>
              <a:t>sotsiaalne</a:t>
            </a:r>
            <a:r>
              <a:rPr lang="fi-FI" sz="3600" b="1" dirty="0">
                <a:solidFill>
                  <a:srgbClr val="C00000"/>
                </a:solidFill>
              </a:rPr>
              <a:t> </a:t>
            </a:r>
            <a:r>
              <a:rPr lang="fi-FI" sz="3600" b="1" dirty="0" err="1">
                <a:solidFill>
                  <a:srgbClr val="C00000"/>
                </a:solidFill>
              </a:rPr>
              <a:t>kaasatus</a:t>
            </a:r>
            <a:r>
              <a:rPr lang="et-EE" sz="3600" b="1" dirty="0">
                <a:solidFill>
                  <a:srgbClr val="C00000"/>
                </a:solidFill>
              </a:rPr>
              <a:t>“</a:t>
            </a:r>
            <a:br>
              <a:rPr lang="et-EE" sz="3600" b="1" dirty="0">
                <a:solidFill>
                  <a:srgbClr val="C00000"/>
                </a:solidFill>
              </a:rPr>
            </a:br>
            <a:r>
              <a:rPr lang="et-EE" sz="3600" b="1" dirty="0">
                <a:solidFill>
                  <a:srgbClr val="C00000"/>
                </a:solidFill>
              </a:rPr>
              <a:t>INFOPÄEV</a:t>
            </a:r>
            <a:endParaRPr lang="et-EE" sz="3600" dirty="0">
              <a:solidFill>
                <a:srgbClr val="C00000"/>
              </a:solidFill>
            </a:endParaRP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9A592E47-831D-D560-7A2D-0E4F02CA8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1282" y="3505171"/>
            <a:ext cx="8915399" cy="1126283"/>
          </a:xfrm>
        </p:spPr>
        <p:txBody>
          <a:bodyPr/>
          <a:lstStyle/>
          <a:p>
            <a:pPr algn="ctr"/>
            <a:r>
              <a:rPr lang="et-EE" sz="2400" b="1" dirty="0"/>
              <a:t>3. september 2025</a:t>
            </a:r>
          </a:p>
          <a:p>
            <a:endParaRPr lang="et-EE" dirty="0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F5248D0D-D1C1-AE9B-804A-5FA53B8E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871" y="4983982"/>
            <a:ext cx="6273108" cy="169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4EE76-8FD1-EE4A-9FE4-5213FAA1A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AF9D370-D6D5-17A2-6CC5-6B04BE65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rgbClr val="C00000"/>
                </a:solidFill>
              </a:rPr>
              <a:t>MILLISED on toetavad tegevused?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15650-118F-5DD0-90C2-90EBBD820654}"/>
              </a:ext>
            </a:extLst>
          </p:cNvPr>
          <p:cNvSpPr txBox="1"/>
          <p:nvPr/>
        </p:nvSpPr>
        <p:spPr>
          <a:xfrm>
            <a:off x="1485900" y="1616765"/>
            <a:ext cx="1046364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t-EE" sz="3200" i="0" dirty="0">
                <a:effectLst/>
              </a:rPr>
              <a:t>Tegevused eakatele </a:t>
            </a:r>
            <a:r>
              <a:rPr lang="et-EE" sz="3200" b="1" i="0" dirty="0">
                <a:effectLst/>
              </a:rPr>
              <a:t>kooskäimise võimaluste loomiseks</a:t>
            </a:r>
            <a:r>
              <a:rPr lang="et-EE" sz="3200" i="0" dirty="0">
                <a:effectLst/>
              </a:rPr>
              <a:t>, neile sobivate tegevusvõimaluste ja omavahelise </a:t>
            </a:r>
            <a:r>
              <a:rPr lang="et-EE" sz="3200" b="1" i="0" dirty="0">
                <a:effectLst/>
              </a:rPr>
              <a:t>sotsiaalse suhtlemise võimaldamiseks.</a:t>
            </a:r>
          </a:p>
          <a:p>
            <a:pPr algn="ctr"/>
            <a:r>
              <a:rPr lang="et-EE" sz="2400" i="1" dirty="0"/>
              <a:t>N: kultuuri</a:t>
            </a:r>
            <a:r>
              <a:rPr lang="et-EE" sz="2400" i="1" dirty="0">
                <a:effectLst/>
              </a:rPr>
              <a:t>väljasõidud, koolitused, kursused, Väärikate ülikool, õpitoad ja ringitegevused, info- ja teabepäevad jne.</a:t>
            </a:r>
            <a:endParaRPr lang="et-EE" sz="2400" i="1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FC6F443-127D-BF81-9F6A-09EFA5984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445" y="4417532"/>
            <a:ext cx="4582391" cy="22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9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F37DB-F09E-1B91-B076-5575FBA4B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7D391C4-34B1-4103-2DC9-B5A7432A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rgbClr val="C00000"/>
                </a:solidFill>
              </a:rPr>
              <a:t>MILLISED on toetavad tegevused? (2)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6D5827-76D7-1048-5780-9890C071B56D}"/>
              </a:ext>
            </a:extLst>
          </p:cNvPr>
          <p:cNvSpPr txBox="1"/>
          <p:nvPr/>
        </p:nvSpPr>
        <p:spPr>
          <a:xfrm>
            <a:off x="1256044" y="1616765"/>
            <a:ext cx="104804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t-EE" sz="3200" b="0" i="0" dirty="0">
                <a:effectLst/>
              </a:rPr>
              <a:t>Tegevused vanemaealise </a:t>
            </a:r>
            <a:r>
              <a:rPr lang="et-EE" sz="3200" b="1" i="0" dirty="0">
                <a:effectLst/>
              </a:rPr>
              <a:t>elanikkonna</a:t>
            </a:r>
            <a:r>
              <a:rPr lang="et-EE" sz="3200" b="0" i="0" dirty="0">
                <a:effectLst/>
              </a:rPr>
              <a:t> </a:t>
            </a:r>
            <a:r>
              <a:rPr lang="et-EE" sz="3200" b="1" i="0" dirty="0">
                <a:effectLst/>
              </a:rPr>
              <a:t>teadlikkuse tõstmiseks </a:t>
            </a:r>
            <a:r>
              <a:rPr lang="et-EE" sz="3200" b="0" i="0" dirty="0">
                <a:effectLst/>
              </a:rPr>
              <a:t>ning info kättesaadavuse parandamiseks </a:t>
            </a:r>
          </a:p>
          <a:p>
            <a:pPr algn="ctr"/>
            <a:r>
              <a:rPr lang="et-EE" sz="2400" i="1" dirty="0"/>
              <a:t>N: e</a:t>
            </a:r>
            <a:r>
              <a:rPr lang="et-EE" sz="2400" b="0" i="1" dirty="0">
                <a:effectLst/>
              </a:rPr>
              <a:t>rinevad info- ja teabepäevad</a:t>
            </a:r>
            <a:r>
              <a:rPr lang="et-EE" sz="2400" i="1" dirty="0"/>
              <a:t> (vaimne- ja füüsiline tervis jms)</a:t>
            </a:r>
            <a:r>
              <a:rPr lang="et-EE" sz="2400" b="0" i="1" dirty="0">
                <a:effectLst/>
              </a:rPr>
              <a:t>, </a:t>
            </a:r>
          </a:p>
          <a:p>
            <a:pPr algn="ctr"/>
            <a:r>
              <a:rPr lang="et-EE" sz="2400" b="0" i="1" dirty="0">
                <a:effectLst/>
              </a:rPr>
              <a:t>(digi)koolitused (FB kasutamine, e-kirjade kirjutamine, rahatarkus jne.) digipädevus</a:t>
            </a:r>
            <a:endParaRPr lang="et-EE" sz="2400" i="1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49846364-AF8C-F28D-FFBA-625E1D73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088" y="3916946"/>
            <a:ext cx="2869642" cy="28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02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C28D8-E882-4BB4-D74C-1DAB087F5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A86341C-165B-E623-C20B-80D95DAB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rgbClr val="C00000"/>
                </a:solidFill>
              </a:rPr>
              <a:t>MILLISED on toetavad tegevused? (3)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B9CC9-C72E-EC35-2A56-6DA7F33F650D}"/>
              </a:ext>
            </a:extLst>
          </p:cNvPr>
          <p:cNvSpPr txBox="1"/>
          <p:nvPr/>
        </p:nvSpPr>
        <p:spPr>
          <a:xfrm>
            <a:off x="1517301" y="1264555"/>
            <a:ext cx="1022922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000" b="1" i="0" dirty="0">
                <a:effectLst/>
              </a:rPr>
              <a:t>Tegevused </a:t>
            </a:r>
            <a:r>
              <a:rPr lang="et-EE" sz="3000" b="0" i="0" dirty="0">
                <a:effectLst/>
              </a:rPr>
              <a:t>kogukonnaliikmete (sh. </a:t>
            </a:r>
            <a:r>
              <a:rPr lang="et-EE" sz="3000" b="0" i="0" dirty="0" err="1">
                <a:effectLst/>
              </a:rPr>
              <a:t>omastehooldajate</a:t>
            </a:r>
            <a:r>
              <a:rPr lang="et-EE" sz="3000" b="0" i="0" dirty="0">
                <a:effectLst/>
              </a:rPr>
              <a:t>) teadlikkuse tõstmiseks, parimate praktikatega tutvumiseks ning kogemuste vahetamiseks </a:t>
            </a:r>
            <a:r>
              <a:rPr lang="et-EE" sz="3000" b="1" i="0" dirty="0">
                <a:effectLst/>
              </a:rPr>
              <a:t>eesmärgil suurendada nende valmisolekut hooldatavatega teadlikumalt tegeleda, </a:t>
            </a:r>
            <a:r>
              <a:rPr lang="et-EE" sz="3000" i="0" dirty="0">
                <a:effectLst/>
              </a:rPr>
              <a:t>vajadusel ellu kutsuda </a:t>
            </a:r>
            <a:r>
              <a:rPr lang="et-EE" sz="3000" i="0" dirty="0" err="1">
                <a:effectLst/>
              </a:rPr>
              <a:t>kogukondlikke</a:t>
            </a:r>
            <a:r>
              <a:rPr lang="et-EE" sz="3000" i="0" dirty="0">
                <a:effectLst/>
              </a:rPr>
              <a:t> eneseabi tugigruppe. </a:t>
            </a:r>
          </a:p>
          <a:p>
            <a:pPr algn="ctr"/>
            <a:endParaRPr lang="et-EE" sz="3200" b="1" dirty="0"/>
          </a:p>
          <a:p>
            <a:pPr algn="ctr"/>
            <a:r>
              <a:rPr lang="et-EE" sz="2400" dirty="0"/>
              <a:t>N: Koolitused vm arendustegevused </a:t>
            </a:r>
            <a:r>
              <a:rPr lang="et-EE" sz="2400" dirty="0" err="1"/>
              <a:t>omastehooldajatele</a:t>
            </a:r>
            <a:r>
              <a:rPr lang="et-EE" sz="2400" dirty="0"/>
              <a:t> või kogukonnaliikmetele, (perede)nõustamise korraldamine ja kogukondlike eneseabi tugigruppide </a:t>
            </a:r>
            <a:r>
              <a:rPr lang="et-EE" sz="2400" dirty="0" err="1"/>
              <a:t>ellukutsumine</a:t>
            </a:r>
            <a:r>
              <a:rPr lang="et-EE" sz="2400" dirty="0"/>
              <a:t> </a:t>
            </a:r>
          </a:p>
          <a:p>
            <a:pPr algn="ctr"/>
            <a:endParaRPr lang="et-EE" sz="2400" i="1" dirty="0"/>
          </a:p>
        </p:txBody>
      </p:sp>
    </p:spTree>
    <p:extLst>
      <p:ext uri="{BB962C8B-B14F-4D97-AF65-F5344CB8AC3E}">
        <p14:creationId xmlns:p14="http://schemas.microsoft.com/office/powerpoint/2010/main" val="427524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D11E0-D777-7019-84F4-18C3E61E9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D6C0100-8F8C-CD7D-193B-B9B8C61BF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756" y="624110"/>
            <a:ext cx="9623856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MILLISED on toetavad tegevused (4)?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C1BCE-BEF8-16B0-ABC3-10B655C93305}"/>
              </a:ext>
            </a:extLst>
          </p:cNvPr>
          <p:cNvSpPr txBox="1"/>
          <p:nvPr/>
        </p:nvSpPr>
        <p:spPr>
          <a:xfrm>
            <a:off x="2309378" y="1628548"/>
            <a:ext cx="973368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200" dirty="0"/>
              <a:t>Pakkuda abivajajatele </a:t>
            </a:r>
            <a:r>
              <a:rPr lang="et-EE" sz="3200" b="1" dirty="0"/>
              <a:t>abistavaid tugiteenuseid</a:t>
            </a:r>
            <a:r>
              <a:rPr lang="et-EE" sz="3200" dirty="0"/>
              <a:t>:</a:t>
            </a:r>
          </a:p>
          <a:p>
            <a:pPr algn="ctr"/>
            <a:r>
              <a:rPr lang="et-EE" sz="3200" dirty="0"/>
              <a:t>    </a:t>
            </a:r>
          </a:p>
          <a:p>
            <a:pPr algn="ctr"/>
            <a:r>
              <a:rPr lang="et-EE" sz="2400" dirty="0"/>
              <a:t>N: seltsilise teenus, kohalik supiköök,</a:t>
            </a:r>
          </a:p>
          <a:p>
            <a:pPr algn="ctr"/>
            <a:r>
              <a:rPr lang="et-EE" sz="2400" dirty="0"/>
              <a:t>„</a:t>
            </a:r>
            <a:r>
              <a:rPr lang="et-EE" sz="2400" dirty="0" err="1"/>
              <a:t>Timur</a:t>
            </a:r>
            <a:r>
              <a:rPr lang="et-EE" sz="2400" dirty="0"/>
              <a:t> ja tema meeskond“</a:t>
            </a:r>
          </a:p>
          <a:p>
            <a:pPr algn="ctr"/>
            <a:r>
              <a:rPr lang="et-EE" sz="2400" dirty="0"/>
              <a:t>* juuksur, pediküür, massaaž </a:t>
            </a:r>
          </a:p>
          <a:p>
            <a:endParaRPr lang="et-EE" dirty="0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5E71E212-5C45-ECEA-2A73-0D3A3E92E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530" y="3860527"/>
            <a:ext cx="4664186" cy="2842238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5C024C19-86EA-9CEC-5F14-2CB552CD4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338" y="3860527"/>
            <a:ext cx="2754376" cy="275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71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97FA8-9E4B-CE5D-6812-2BD35FCAA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FF0C1CF-3120-CBB2-F948-29FAE28ED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9377403" cy="1280890"/>
          </a:xfrm>
        </p:spPr>
        <p:txBody>
          <a:bodyPr/>
          <a:lstStyle/>
          <a:p>
            <a:r>
              <a:rPr lang="et-EE" b="1" dirty="0">
                <a:solidFill>
                  <a:srgbClr val="C00000"/>
                </a:solidFill>
              </a:rPr>
              <a:t>MILLISED on/ei ole abikõlbulikud kulud?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D4E7F-B7A1-EF24-0807-F581D785DB4F}"/>
              </a:ext>
            </a:extLst>
          </p:cNvPr>
          <p:cNvSpPr txBox="1"/>
          <p:nvPr/>
        </p:nvSpPr>
        <p:spPr>
          <a:xfrm>
            <a:off x="904009" y="1547442"/>
            <a:ext cx="1090006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200" b="1" dirty="0"/>
              <a:t>Sobivad kõik kulutused, mis on vajalikud tegevuste elluviimiseks VÄLJA ARVATUD:</a:t>
            </a:r>
          </a:p>
          <a:p>
            <a:pPr algn="ctr"/>
            <a:endParaRPr lang="et-EE" sz="32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t-EE" sz="3200" dirty="0"/>
              <a:t>Teatri- ja kontserdipiletid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t-EE" sz="3200" dirty="0"/>
              <a:t>Toitlustuse kulud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t-EE" sz="3200" b="0" i="0" dirty="0">
                <a:effectLst/>
              </a:rPr>
              <a:t>Investeeringud ehitamiseks, renoveerimiseks jne</a:t>
            </a:r>
            <a:r>
              <a:rPr lang="et-EE" sz="3200" dirty="0"/>
              <a:t>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t-EE" sz="3200" b="0" i="0" dirty="0">
                <a:effectLst/>
              </a:rPr>
              <a:t>Seadmete/</a:t>
            </a:r>
            <a:r>
              <a:rPr lang="et-EE" sz="3200" dirty="0"/>
              <a:t>masinate</a:t>
            </a:r>
            <a:r>
              <a:rPr lang="et-EE" sz="3200" b="0" i="0" dirty="0">
                <a:effectLst/>
              </a:rPr>
              <a:t> ostmine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t-EE" sz="3200" b="0" i="0" dirty="0">
                <a:effectLst/>
              </a:rPr>
              <a:t>Hoonete/ruumide püsikulud</a:t>
            </a:r>
          </a:p>
          <a:p>
            <a:pPr algn="ctr"/>
            <a:endParaRPr lang="et-E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575261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B5B191A3-9128-2C2C-924B-A57575E6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" y="180521"/>
            <a:ext cx="11631648" cy="64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95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AE4F0-ABEE-BBA1-EBB2-7C41903AB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4587C67-567E-A997-EC05-985DF2374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40" y="624110"/>
            <a:ext cx="9437272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Mis veel oluline?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9A82A-3F6A-175A-6A70-655B470F2A74}"/>
              </a:ext>
            </a:extLst>
          </p:cNvPr>
          <p:cNvSpPr txBox="1"/>
          <p:nvPr/>
        </p:nvSpPr>
        <p:spPr>
          <a:xfrm>
            <a:off x="2225280" y="1517000"/>
            <a:ext cx="971216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2800" dirty="0"/>
              <a:t>*Projektis võib olla </a:t>
            </a:r>
            <a:r>
              <a:rPr lang="et-EE" sz="2800" b="1" dirty="0"/>
              <a:t>ÜKS</a:t>
            </a:r>
            <a:r>
              <a:rPr lang="et-EE" sz="2800" dirty="0"/>
              <a:t> suur tegevus või </a:t>
            </a:r>
            <a:r>
              <a:rPr lang="et-EE" sz="2800" b="1" dirty="0"/>
              <a:t>mitu</a:t>
            </a:r>
            <a:r>
              <a:rPr lang="et-EE" sz="2800" dirty="0"/>
              <a:t> väikest</a:t>
            </a:r>
          </a:p>
          <a:p>
            <a:pPr algn="ctr"/>
            <a:r>
              <a:rPr lang="et-EE" sz="2800" dirty="0"/>
              <a:t>*Projekti kogusumma on </a:t>
            </a:r>
            <a:r>
              <a:rPr lang="et-EE" sz="2800" b="1" dirty="0"/>
              <a:t>4000€</a:t>
            </a:r>
          </a:p>
          <a:p>
            <a:pPr algn="ctr"/>
            <a:r>
              <a:rPr lang="et-EE" sz="2800" dirty="0"/>
              <a:t>*Tegevused peavad mahtuma 6 kuus sisse </a:t>
            </a:r>
          </a:p>
          <a:p>
            <a:pPr algn="ctr"/>
            <a:r>
              <a:rPr lang="et-EE" sz="2400" u="sng" dirty="0"/>
              <a:t>(N: nov-aprill või jaan-juuni)</a:t>
            </a:r>
          </a:p>
          <a:p>
            <a:pPr algn="ctr"/>
            <a:r>
              <a:rPr lang="et-EE" sz="2800" dirty="0"/>
              <a:t>*Seltsingutel on vaja esitada ka seltsinguleping</a:t>
            </a:r>
          </a:p>
          <a:p>
            <a:pPr algn="ctr"/>
            <a:r>
              <a:rPr lang="et-EE" sz="2800" dirty="0"/>
              <a:t>*MTÜ peaks üle vaatama oma rahalised võimalused (toetus kantakse MTÜ-le peale tegevuste elluviimist)</a:t>
            </a:r>
          </a:p>
          <a:p>
            <a:pPr algn="ctr"/>
            <a:r>
              <a:rPr lang="et-EE" sz="2800" dirty="0"/>
              <a:t>*Grupitegevuste korral on </a:t>
            </a:r>
            <a:r>
              <a:rPr lang="et-EE" sz="2800" b="1" dirty="0"/>
              <a:t>minimaalne osalejate arv 8</a:t>
            </a:r>
          </a:p>
          <a:p>
            <a:pPr algn="ctr"/>
            <a:r>
              <a:rPr lang="et-EE" sz="2800" dirty="0"/>
              <a:t>*Taotleja kinnitab, et sama tegevuse toetamiseks EI OLE toetust saadud mujalt (</a:t>
            </a:r>
            <a:r>
              <a:rPr lang="et-EE" sz="2800" dirty="0" err="1"/>
              <a:t>topeltrahastus</a:t>
            </a:r>
            <a:r>
              <a:rPr lang="et-EE" sz="2800" dirty="0"/>
              <a:t>) 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t-EE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t-EE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t-EE" sz="2800" dirty="0"/>
          </a:p>
        </p:txBody>
      </p:sp>
    </p:spTree>
    <p:extLst>
      <p:ext uri="{BB962C8B-B14F-4D97-AF65-F5344CB8AC3E}">
        <p14:creationId xmlns:p14="http://schemas.microsoft.com/office/powerpoint/2010/main" val="1322208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709B7-3001-7B4E-D3F1-8176BE9C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BBA3D0A-DF8B-EC90-F50D-F6322F9F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340" y="624110"/>
            <a:ext cx="9437272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Taotlemine toimub SPOKU e-keskkonnas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6D9D27-22B7-6A88-34D0-07730BC8CFAB}"/>
              </a:ext>
            </a:extLst>
          </p:cNvPr>
          <p:cNvSpPr txBox="1"/>
          <p:nvPr/>
        </p:nvSpPr>
        <p:spPr>
          <a:xfrm>
            <a:off x="2225281" y="1517000"/>
            <a:ext cx="91213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endParaRPr lang="et-EE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t-EE" sz="28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t-EE" sz="2800" dirty="0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7C9188D5-809F-FC2E-D40E-D11A1871DE05}"/>
              </a:ext>
            </a:extLst>
          </p:cNvPr>
          <p:cNvSpPr/>
          <p:nvPr/>
        </p:nvSpPr>
        <p:spPr>
          <a:xfrm>
            <a:off x="1018612" y="1517000"/>
            <a:ext cx="10687718" cy="5204450"/>
          </a:xfrm>
          <a:custGeom>
            <a:avLst/>
            <a:gdLst/>
            <a:ahLst/>
            <a:cxnLst/>
            <a:rect l="l" t="t" r="r" b="b"/>
            <a:pathLst>
              <a:path w="11253775" h="5640955">
                <a:moveTo>
                  <a:pt x="0" y="0"/>
                </a:moveTo>
                <a:lnTo>
                  <a:pt x="11253775" y="0"/>
                </a:lnTo>
                <a:lnTo>
                  <a:pt x="11253775" y="5640955"/>
                </a:lnTo>
                <a:lnTo>
                  <a:pt x="0" y="5640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4665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2AEA572-5CF2-80D1-278A-9C24E386C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spc="140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Taotluskeskkonda</a:t>
            </a:r>
            <a:r>
              <a:rPr lang="en-US" sz="3600" b="1" spc="140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600" b="1" spc="140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saad</a:t>
            </a:r>
            <a:r>
              <a:rPr lang="en-US" sz="3600" b="1" spc="140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600" b="1" spc="140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siseneda</a:t>
            </a:r>
            <a:r>
              <a:rPr lang="en-US" sz="3600" b="1" spc="140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ID-</a:t>
            </a:r>
            <a:r>
              <a:rPr lang="en-US" sz="3600" b="1" spc="140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kaardi</a:t>
            </a:r>
            <a:r>
              <a:rPr lang="en-US" sz="3600" b="1" spc="140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, </a:t>
            </a:r>
            <a:r>
              <a:rPr lang="en-US" sz="3600" b="1" spc="140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mobiili</a:t>
            </a:r>
            <a:r>
              <a:rPr lang="en-US" sz="3600" b="1" spc="140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-ID </a:t>
            </a:r>
            <a:r>
              <a:rPr lang="en-US" sz="3600" b="1" spc="140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või</a:t>
            </a:r>
            <a:r>
              <a:rPr lang="en-US" sz="3600" b="1" spc="140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Smart-</a:t>
            </a:r>
            <a:r>
              <a:rPr lang="en-US" sz="3600" b="1" spc="140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IDga</a:t>
            </a:r>
            <a:r>
              <a:rPr lang="en-US" sz="3600" b="1" spc="140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 </a:t>
            </a:r>
            <a:br>
              <a:rPr lang="en-US" sz="3600" b="1" spc="140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</a:br>
            <a:endParaRPr lang="et-EE" b="1" dirty="0">
              <a:solidFill>
                <a:srgbClr val="C00000"/>
              </a:solidFill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150D61A9-2B7C-F4F7-5DFC-2172CBE52C11}"/>
              </a:ext>
            </a:extLst>
          </p:cNvPr>
          <p:cNvSpPr/>
          <p:nvPr/>
        </p:nvSpPr>
        <p:spPr>
          <a:xfrm>
            <a:off x="3295859" y="1905000"/>
            <a:ext cx="7336967" cy="4953000"/>
          </a:xfrm>
          <a:custGeom>
            <a:avLst/>
            <a:gdLst/>
            <a:ahLst/>
            <a:cxnLst/>
            <a:rect l="l" t="t" r="r" b="b"/>
            <a:pathLst>
              <a:path w="7436368" h="5168276">
                <a:moveTo>
                  <a:pt x="0" y="0"/>
                </a:moveTo>
                <a:lnTo>
                  <a:pt x="7436367" y="0"/>
                </a:lnTo>
                <a:lnTo>
                  <a:pt x="7436367" y="5168276"/>
                </a:lnTo>
                <a:lnTo>
                  <a:pt x="0" y="5168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76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4C23BD3C-0124-CC62-B151-ECEEE6158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901" y="204398"/>
            <a:ext cx="10155298" cy="2205864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0C86EC85-1E68-3EDB-47DE-B13471CB1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119" y="3020806"/>
            <a:ext cx="6192114" cy="27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8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B3BB26B-F55E-1695-ECAF-C080138C4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429" y="743379"/>
            <a:ext cx="8911687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ÜLDINFO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E9AD1-34AC-299B-6D5A-6DD6DF14BB75}"/>
              </a:ext>
            </a:extLst>
          </p:cNvPr>
          <p:cNvSpPr txBox="1"/>
          <p:nvPr/>
        </p:nvSpPr>
        <p:spPr>
          <a:xfrm>
            <a:off x="2287855" y="1949870"/>
            <a:ext cx="95695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000" dirty="0"/>
              <a:t>*Taotlusvooru aeg </a:t>
            </a:r>
          </a:p>
          <a:p>
            <a:pPr algn="ctr"/>
            <a:r>
              <a:rPr lang="et-EE" sz="3000" b="1" dirty="0">
                <a:solidFill>
                  <a:srgbClr val="C00000"/>
                </a:solidFill>
              </a:rPr>
              <a:t>25. september - 9. oktoober 2025</a:t>
            </a:r>
          </a:p>
          <a:p>
            <a:pPr algn="ctr"/>
            <a:endParaRPr lang="et-EE" sz="3000" b="1" dirty="0">
              <a:solidFill>
                <a:srgbClr val="C00000"/>
              </a:solidFill>
            </a:endParaRPr>
          </a:p>
          <a:p>
            <a:pPr algn="ctr"/>
            <a:r>
              <a:rPr lang="et-EE" sz="3000" dirty="0"/>
              <a:t>*Taotlusvooru rahaline maht </a:t>
            </a:r>
            <a:r>
              <a:rPr lang="et-EE" sz="3000" b="1" dirty="0">
                <a:solidFill>
                  <a:srgbClr val="C00000"/>
                </a:solidFill>
              </a:rPr>
              <a:t>78 377 eurot. </a:t>
            </a:r>
          </a:p>
          <a:p>
            <a:pPr algn="ctr"/>
            <a:endParaRPr lang="et-EE" sz="3000" b="1" dirty="0">
              <a:solidFill>
                <a:srgbClr val="C00000"/>
              </a:solidFill>
            </a:endParaRPr>
          </a:p>
          <a:p>
            <a:pPr algn="ctr"/>
            <a:r>
              <a:rPr lang="et-EE" sz="3000" dirty="0"/>
              <a:t>*Taotletava toetuse </a:t>
            </a:r>
            <a:r>
              <a:rPr lang="et-EE" sz="3000" b="1" dirty="0">
                <a:solidFill>
                  <a:srgbClr val="C00000"/>
                </a:solidFill>
              </a:rPr>
              <a:t>maksimumsumma 4000 eurot.</a:t>
            </a:r>
          </a:p>
          <a:p>
            <a:pPr algn="ctr"/>
            <a:r>
              <a:rPr lang="et-EE" sz="3000" dirty="0"/>
              <a:t> </a:t>
            </a:r>
          </a:p>
          <a:p>
            <a:pPr algn="ctr"/>
            <a:r>
              <a:rPr lang="et-EE" sz="3000" dirty="0"/>
              <a:t>*Toetuse määr </a:t>
            </a:r>
            <a:r>
              <a:rPr lang="et-EE" sz="3000" b="1" dirty="0">
                <a:solidFill>
                  <a:srgbClr val="C00000"/>
                </a:solidFill>
              </a:rPr>
              <a:t>100% </a:t>
            </a:r>
            <a:r>
              <a:rPr lang="et-EE" sz="3000" dirty="0"/>
              <a:t>abikõlblikest kuludest</a:t>
            </a:r>
            <a:endParaRPr lang="et-EE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396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D9BA9C8-75EB-BEE0-90EE-FE5B4867C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974" y="624110"/>
            <a:ext cx="9644638" cy="1280890"/>
          </a:xfrm>
        </p:spPr>
        <p:txBody>
          <a:bodyPr>
            <a:normAutofit/>
          </a:bodyPr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Lõuna-Järvamaa koostöökogu keskkond avaneb 25. septembril 2025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B8F09970-2209-3480-8142-2096A91A3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449" y="2058321"/>
            <a:ext cx="4459522" cy="4726949"/>
          </a:xfrm>
          <a:prstGeom prst="rect">
            <a:avLst/>
          </a:prstGeom>
        </p:spPr>
      </p:pic>
      <p:sp>
        <p:nvSpPr>
          <p:cNvPr id="5" name="Nool: paremnool 4">
            <a:extLst>
              <a:ext uri="{FF2B5EF4-FFF2-40B4-BE49-F238E27FC236}">
                <a16:creationId xmlns:a16="http://schemas.microsoft.com/office/drawing/2014/main" id="{A54657E8-FCDF-7CF8-8380-B55D2D2C740E}"/>
              </a:ext>
            </a:extLst>
          </p:cNvPr>
          <p:cNvSpPr/>
          <p:nvPr/>
        </p:nvSpPr>
        <p:spPr>
          <a:xfrm rot="9702595">
            <a:off x="5487170" y="5377327"/>
            <a:ext cx="3364657" cy="1578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46952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FA5BDF4-DA85-41A2-F535-687CD270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SPOKU-s täidetava taotlusvormi küsimused </a:t>
            </a:r>
            <a:r>
              <a:rPr lang="et-EE" sz="2700" i="1" dirty="0">
                <a:solidFill>
                  <a:schemeClr val="tx1"/>
                </a:solidFill>
              </a:rPr>
              <a:t>(abivorm, mille täitmine ei ole kohustuslik)</a:t>
            </a: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3A9847A-8483-C4D5-21DE-75851B34E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4" y="1742563"/>
            <a:ext cx="8736588" cy="50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75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B377B02-C422-7996-18BB-F8DD608E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spc="122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Vormikohase</a:t>
            </a:r>
            <a:r>
              <a:rPr lang="en-US" sz="3600" b="1" spc="122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600" b="1" spc="122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taotlusega</a:t>
            </a:r>
            <a:r>
              <a:rPr lang="en-US" sz="3600" b="1" spc="122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600" b="1" spc="122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koos</a:t>
            </a:r>
            <a:r>
              <a:rPr lang="en-US" sz="3600" b="1" spc="122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600" b="1" spc="122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tuleb</a:t>
            </a:r>
            <a:r>
              <a:rPr lang="en-US" sz="3600" b="1" spc="122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</a:t>
            </a:r>
            <a:r>
              <a:rPr lang="en-US" sz="3600" b="1" spc="122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esitada</a:t>
            </a:r>
            <a:r>
              <a:rPr lang="en-US" sz="3600" b="1" spc="122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ka </a:t>
            </a:r>
            <a:r>
              <a:rPr lang="en-US" sz="3600" b="1" spc="122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eelarve</a:t>
            </a:r>
            <a:r>
              <a:rPr lang="en-US" sz="3600" b="1" spc="122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ja </a:t>
            </a:r>
            <a:r>
              <a:rPr lang="en-US" sz="3600" b="1" spc="122" dirty="0" err="1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hinnapakkumused</a:t>
            </a:r>
            <a:r>
              <a:rPr lang="en-US" sz="3600" b="1" spc="122" dirty="0">
                <a:solidFill>
                  <a:srgbClr val="C00000"/>
                </a:solidFill>
                <a:latin typeface="Ballpoint"/>
                <a:ea typeface="Ballpoint"/>
                <a:cs typeface="Ballpoint"/>
                <a:sym typeface="Ballpoint"/>
              </a:rPr>
              <a:t>  </a:t>
            </a:r>
            <a:br>
              <a:rPr lang="en-US" sz="3600" b="1" spc="122" dirty="0">
                <a:solidFill>
                  <a:srgbClr val="C00000"/>
                </a:solidFill>
                <a:highlight>
                  <a:srgbClr val="FFFF00"/>
                </a:highlight>
                <a:latin typeface="Ballpoint"/>
                <a:ea typeface="Ballpoint"/>
                <a:cs typeface="Ballpoint"/>
                <a:sym typeface="Ballpoint"/>
              </a:rPr>
            </a:br>
            <a:endParaRPr lang="et-EE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0FA9EAA5-2AF7-8C27-229C-EB5F69D60136}"/>
              </a:ext>
            </a:extLst>
          </p:cNvPr>
          <p:cNvSpPr/>
          <p:nvPr/>
        </p:nvSpPr>
        <p:spPr>
          <a:xfrm>
            <a:off x="3469184" y="1862225"/>
            <a:ext cx="7159166" cy="4995775"/>
          </a:xfrm>
          <a:custGeom>
            <a:avLst/>
            <a:gdLst/>
            <a:ahLst/>
            <a:cxnLst/>
            <a:rect l="l" t="t" r="r" b="b"/>
            <a:pathLst>
              <a:path w="8282623" h="6670569">
                <a:moveTo>
                  <a:pt x="0" y="0"/>
                </a:moveTo>
                <a:lnTo>
                  <a:pt x="8282623" y="0"/>
                </a:lnTo>
                <a:lnTo>
                  <a:pt x="8282623" y="6670569"/>
                </a:lnTo>
                <a:lnTo>
                  <a:pt x="0" y="6670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4172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1A8BF81-0F3C-56AD-2296-7D889BB4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72418"/>
            <a:ext cx="8911687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Hinnapakkumused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F997F-8F1C-276B-DFC6-1D971ECAB107}"/>
              </a:ext>
            </a:extLst>
          </p:cNvPr>
          <p:cNvSpPr txBox="1"/>
          <p:nvPr/>
        </p:nvSpPr>
        <p:spPr>
          <a:xfrm>
            <a:off x="1445593" y="912863"/>
            <a:ext cx="1054072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800" dirty="0" err="1"/>
              <a:t>Taotlusele</a:t>
            </a:r>
            <a:r>
              <a:rPr lang="fi-FI" sz="2800" dirty="0"/>
              <a:t> </a:t>
            </a:r>
            <a:r>
              <a:rPr lang="fi-FI" sz="2800" dirty="0" err="1"/>
              <a:t>tuleb</a:t>
            </a:r>
            <a:r>
              <a:rPr lang="fi-FI" sz="2800" dirty="0"/>
              <a:t> </a:t>
            </a:r>
            <a:r>
              <a:rPr lang="fi-FI" sz="2800" dirty="0" err="1"/>
              <a:t>lisada</a:t>
            </a:r>
            <a:r>
              <a:rPr lang="fi-FI" sz="2800" dirty="0"/>
              <a:t> </a:t>
            </a:r>
            <a:r>
              <a:rPr lang="et-EE" sz="2800" dirty="0"/>
              <a:t>tegevuste kalkulatsioon või teenuse ostmise korral </a:t>
            </a:r>
            <a:r>
              <a:rPr lang="fi-FI" sz="2800" b="1" dirty="0" err="1"/>
              <a:t>hinnapakkumine</a:t>
            </a:r>
            <a:r>
              <a:rPr lang="et-EE" sz="2800" b="1" dirty="0"/>
              <a:t>. </a:t>
            </a:r>
          </a:p>
          <a:p>
            <a:pPr algn="ctr"/>
            <a:endParaRPr lang="et-EE" sz="2800" b="1" dirty="0"/>
          </a:p>
          <a:p>
            <a:pPr algn="ctr"/>
            <a:r>
              <a:rPr lang="et-EE" sz="2400" b="1" dirty="0"/>
              <a:t>Hinnapakkumus peab sisaldama </a:t>
            </a:r>
            <a:r>
              <a:rPr lang="et-EE" sz="2400" dirty="0"/>
              <a:t>taotleja ja hinnapakkuja nime, kontaktandmeid, töö või teenuse kirjeldust ja maksumust.</a:t>
            </a:r>
          </a:p>
          <a:p>
            <a:pPr algn="ctr"/>
            <a:endParaRPr lang="et-EE" sz="2400" b="1" dirty="0"/>
          </a:p>
          <a:p>
            <a:pPr algn="ctr"/>
            <a:r>
              <a:rPr lang="et-EE" sz="2400" b="1" dirty="0"/>
              <a:t>Hinnapakkumuseks loetakse ka muud dokumenti (näiteks kuvatõmmis kodulehelt jms), millest selguvad eelpool nimetatud andmed</a:t>
            </a:r>
            <a:r>
              <a:rPr lang="et-EE" sz="2800" dirty="0"/>
              <a:t>.</a:t>
            </a:r>
          </a:p>
        </p:txBody>
      </p:sp>
      <p:pic>
        <p:nvPicPr>
          <p:cNvPr id="2052" name="Picture 4" descr="Free money currency euro illustration">
            <a:extLst>
              <a:ext uri="{FF2B5EF4-FFF2-40B4-BE49-F238E27FC236}">
                <a16:creationId xmlns:a16="http://schemas.microsoft.com/office/drawing/2014/main" id="{06375361-7C57-15AB-BA6F-168059C7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13" y="4872158"/>
            <a:ext cx="2851299" cy="184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96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93909B8-A3C8-277F-81E7-3FF6DC88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048" y="227591"/>
            <a:ext cx="8911687" cy="966944"/>
          </a:xfrm>
        </p:spPr>
        <p:txBody>
          <a:bodyPr>
            <a:normAutofit/>
          </a:bodyPr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Projektitaotluste hindamine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16725-77A5-CF3B-7888-19ECAAF55766}"/>
              </a:ext>
            </a:extLst>
          </p:cNvPr>
          <p:cNvSpPr txBox="1"/>
          <p:nvPr/>
        </p:nvSpPr>
        <p:spPr>
          <a:xfrm>
            <a:off x="976745" y="1508481"/>
            <a:ext cx="1121525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2800" b="1" dirty="0" err="1"/>
              <a:t>Projektitaotlusi</a:t>
            </a:r>
            <a:r>
              <a:rPr lang="fi-FI" sz="2800" b="1" dirty="0"/>
              <a:t> </a:t>
            </a:r>
            <a:r>
              <a:rPr lang="fi-FI" sz="2800" b="1" dirty="0" err="1"/>
              <a:t>hinnatakse</a:t>
            </a:r>
            <a:r>
              <a:rPr lang="fi-FI" sz="2800" b="1" dirty="0"/>
              <a:t> </a:t>
            </a:r>
            <a:r>
              <a:rPr lang="fi-FI" sz="2800" b="1" dirty="0" err="1"/>
              <a:t>järgmiste</a:t>
            </a:r>
            <a:r>
              <a:rPr lang="fi-FI" sz="2800" b="1" dirty="0"/>
              <a:t> </a:t>
            </a:r>
            <a:r>
              <a:rPr lang="fi-FI" sz="2800" b="1" dirty="0" err="1"/>
              <a:t>hindamiskriteeriumite</a:t>
            </a:r>
            <a:r>
              <a:rPr lang="fi-FI" sz="2800" b="1" dirty="0"/>
              <a:t> </a:t>
            </a:r>
            <a:r>
              <a:rPr lang="fi-FI" sz="2800" b="1" dirty="0" err="1"/>
              <a:t>alusel</a:t>
            </a:r>
            <a:r>
              <a:rPr lang="fi-FI" sz="2800" b="1" dirty="0"/>
              <a:t> </a:t>
            </a:r>
            <a:r>
              <a:rPr lang="fi-FI" sz="1600" b="1" dirty="0"/>
              <a:t>4 palli </a:t>
            </a:r>
            <a:r>
              <a:rPr lang="fi-FI" sz="1600" b="1" dirty="0" err="1"/>
              <a:t>süsteemis</a:t>
            </a:r>
            <a:r>
              <a:rPr lang="fi-FI" sz="1600" b="1" dirty="0"/>
              <a:t> (</a:t>
            </a:r>
            <a:r>
              <a:rPr lang="fi-FI" sz="1600" b="1" dirty="0" err="1"/>
              <a:t>punktid</a:t>
            </a:r>
            <a:r>
              <a:rPr lang="fi-FI" sz="1600" b="1" dirty="0"/>
              <a:t> 0–3) :</a:t>
            </a:r>
            <a:endParaRPr lang="et-EE" sz="1600" b="1" dirty="0"/>
          </a:p>
          <a:p>
            <a:pPr algn="ctr"/>
            <a:r>
              <a:rPr lang="et-EE" sz="2400" dirty="0"/>
              <a:t>*Projekti vastavus meetme eelistustele – osakaal </a:t>
            </a:r>
            <a:r>
              <a:rPr lang="et-EE" sz="2400" b="1" dirty="0"/>
              <a:t>30%</a:t>
            </a:r>
            <a:r>
              <a:rPr lang="et-EE" sz="2400" dirty="0"/>
              <a:t> </a:t>
            </a:r>
          </a:p>
          <a:p>
            <a:pPr algn="ctr"/>
            <a:r>
              <a:rPr lang="et-EE" sz="1600" dirty="0"/>
              <a:t>(tegevuste suunatus sihtgrupile, kogukonnaalgatuste kasv)</a:t>
            </a:r>
          </a:p>
          <a:p>
            <a:pPr algn="ctr"/>
            <a:r>
              <a:rPr lang="et-EE" sz="2400" dirty="0"/>
              <a:t>*</a:t>
            </a:r>
            <a:r>
              <a:rPr lang="fi-FI" sz="2400" dirty="0"/>
              <a:t>Projekti </a:t>
            </a:r>
            <a:r>
              <a:rPr lang="fi-FI" sz="2400" dirty="0" err="1"/>
              <a:t>mõju</a:t>
            </a:r>
            <a:r>
              <a:rPr lang="fi-FI" sz="2400" dirty="0"/>
              <a:t> </a:t>
            </a:r>
            <a:r>
              <a:rPr lang="fi-FI" sz="2400" dirty="0" err="1"/>
              <a:t>meetme</a:t>
            </a:r>
            <a:r>
              <a:rPr lang="fi-FI" sz="2400" dirty="0"/>
              <a:t> </a:t>
            </a:r>
            <a:r>
              <a:rPr lang="fi-FI" sz="2400" dirty="0" err="1"/>
              <a:t>eesmärkide</a:t>
            </a:r>
            <a:r>
              <a:rPr lang="fi-FI" sz="2400" dirty="0"/>
              <a:t> </a:t>
            </a:r>
            <a:r>
              <a:rPr lang="fi-FI" sz="2400" dirty="0" err="1"/>
              <a:t>saavutamisele</a:t>
            </a:r>
            <a:r>
              <a:rPr lang="fi-FI" sz="2400" dirty="0"/>
              <a:t> – </a:t>
            </a:r>
            <a:r>
              <a:rPr lang="fi-FI" sz="2400" dirty="0" err="1"/>
              <a:t>osakaal</a:t>
            </a:r>
            <a:r>
              <a:rPr lang="fi-FI" sz="2400" dirty="0"/>
              <a:t> </a:t>
            </a:r>
            <a:r>
              <a:rPr lang="fi-FI" sz="2400" b="1" dirty="0"/>
              <a:t>30%</a:t>
            </a:r>
            <a:endParaRPr lang="et-EE" sz="2400" b="1" dirty="0"/>
          </a:p>
          <a:p>
            <a:pPr algn="ctr"/>
            <a:r>
              <a:rPr lang="et-EE" sz="1600" dirty="0"/>
              <a:t>(tegevuste mõju sihtgrupi toimetulekule, nende tervise säilitamisele, sotsiaalsele kaasatusele)</a:t>
            </a:r>
            <a:r>
              <a:rPr lang="fi-FI" sz="1600" dirty="0"/>
              <a:t> </a:t>
            </a:r>
            <a:endParaRPr lang="et-EE" sz="1600" dirty="0"/>
          </a:p>
          <a:p>
            <a:pPr algn="ctr"/>
            <a:r>
              <a:rPr lang="et-EE" sz="2400" dirty="0"/>
              <a:t>*</a:t>
            </a:r>
            <a:r>
              <a:rPr lang="fi-FI" sz="2400" dirty="0"/>
              <a:t>Projekti sisu </a:t>
            </a:r>
            <a:r>
              <a:rPr lang="fi-FI" sz="2400" dirty="0" err="1"/>
              <a:t>selgus</a:t>
            </a:r>
            <a:r>
              <a:rPr lang="fi-FI" sz="2400" dirty="0"/>
              <a:t> </a:t>
            </a:r>
            <a:r>
              <a:rPr lang="fi-FI" sz="2400" dirty="0" err="1"/>
              <a:t>ning</a:t>
            </a:r>
            <a:r>
              <a:rPr lang="fi-FI" sz="2400" dirty="0"/>
              <a:t> </a:t>
            </a:r>
            <a:r>
              <a:rPr lang="fi-FI" sz="2400" dirty="0" err="1"/>
              <a:t>tehniline</a:t>
            </a:r>
            <a:r>
              <a:rPr lang="fi-FI" sz="2400" dirty="0"/>
              <a:t> </a:t>
            </a:r>
            <a:r>
              <a:rPr lang="fi-FI" sz="2400" dirty="0" err="1"/>
              <a:t>teostus</a:t>
            </a:r>
            <a:r>
              <a:rPr lang="fi-FI" sz="2400" dirty="0"/>
              <a:t> – </a:t>
            </a:r>
            <a:r>
              <a:rPr lang="fi-FI" sz="2400" dirty="0" err="1"/>
              <a:t>osakaal</a:t>
            </a:r>
            <a:r>
              <a:rPr lang="fi-FI" sz="2400" dirty="0"/>
              <a:t> </a:t>
            </a:r>
            <a:r>
              <a:rPr lang="fi-FI" sz="2400" b="1" dirty="0"/>
              <a:t>20%</a:t>
            </a:r>
            <a:endParaRPr lang="et-EE" sz="2400" b="1" dirty="0"/>
          </a:p>
          <a:p>
            <a:pPr algn="ctr"/>
            <a:r>
              <a:rPr lang="et-EE" sz="1600" dirty="0"/>
              <a:t>(eelarve selgus ja kulude mõistlikkus, vastavus projekti eesmärkidele ja soovitud tulemustele)</a:t>
            </a:r>
            <a:r>
              <a:rPr lang="fi-FI" sz="1600" dirty="0"/>
              <a:t> </a:t>
            </a:r>
            <a:endParaRPr lang="et-EE" sz="1600" dirty="0"/>
          </a:p>
          <a:p>
            <a:pPr algn="ctr"/>
            <a:r>
              <a:rPr lang="et-EE" sz="2400" dirty="0"/>
              <a:t>*</a:t>
            </a:r>
            <a:r>
              <a:rPr lang="fi-FI" sz="2400" dirty="0" err="1"/>
              <a:t>Taotleja</a:t>
            </a:r>
            <a:r>
              <a:rPr lang="fi-FI" sz="2400" dirty="0"/>
              <a:t> </a:t>
            </a:r>
            <a:r>
              <a:rPr lang="fi-FI" sz="2400" dirty="0" err="1"/>
              <a:t>suutlikkus</a:t>
            </a:r>
            <a:r>
              <a:rPr lang="fi-FI" sz="2400" dirty="0"/>
              <a:t> </a:t>
            </a:r>
            <a:r>
              <a:rPr lang="fi-FI" sz="2400" dirty="0" err="1"/>
              <a:t>ning</a:t>
            </a:r>
            <a:r>
              <a:rPr lang="fi-FI" sz="2400" dirty="0"/>
              <a:t> projekti </a:t>
            </a:r>
            <a:r>
              <a:rPr lang="fi-FI" sz="2400" dirty="0" err="1"/>
              <a:t>jätkusuutlikkus</a:t>
            </a:r>
            <a:r>
              <a:rPr lang="fi-FI" sz="2400" dirty="0"/>
              <a:t> – </a:t>
            </a:r>
            <a:r>
              <a:rPr lang="fi-FI" sz="2400" dirty="0" err="1"/>
              <a:t>osakaal</a:t>
            </a:r>
            <a:r>
              <a:rPr lang="fi-FI" sz="2400" dirty="0"/>
              <a:t> </a:t>
            </a:r>
            <a:r>
              <a:rPr lang="fi-FI" sz="2400" b="1" dirty="0"/>
              <a:t>20%</a:t>
            </a:r>
            <a:r>
              <a:rPr lang="fi-FI" sz="2400" dirty="0"/>
              <a:t> </a:t>
            </a:r>
            <a:endParaRPr lang="et-EE" sz="2400" dirty="0"/>
          </a:p>
          <a:p>
            <a:pPr algn="ctr"/>
            <a:r>
              <a:rPr lang="et-EE" sz="1600" dirty="0"/>
              <a:t>(taotleja teadmised ja kogemused, projektitegevuste jätkusuutlikkus)</a:t>
            </a:r>
          </a:p>
          <a:p>
            <a:pPr algn="ctr"/>
            <a:endParaRPr lang="et-EE" sz="1600" dirty="0"/>
          </a:p>
          <a:p>
            <a:pPr algn="ctr"/>
            <a:r>
              <a:rPr lang="et-EE" sz="2000" i="1" dirty="0"/>
              <a:t>Hindamiskomisjon (3 liiget) koostab peale hindamist taotluste paremusjärjestuse. </a:t>
            </a:r>
          </a:p>
          <a:p>
            <a:pPr algn="ctr"/>
            <a:r>
              <a:rPr lang="et-EE" sz="2000" i="1" dirty="0"/>
              <a:t> Ettepaneku rahastamiseks saab teha ainult neile projektidele, mis on </a:t>
            </a:r>
            <a:r>
              <a:rPr lang="et-EE" sz="2000" b="1" i="1" dirty="0"/>
              <a:t>ületanud lävendi </a:t>
            </a:r>
            <a:r>
              <a:rPr lang="et-EE" sz="2000" i="1" dirty="0"/>
              <a:t>ehk saanud vähemalt 60% maksimaalsest hindest (saanud vähemalt </a:t>
            </a:r>
            <a:r>
              <a:rPr lang="et-EE" sz="2000" b="1" i="1" dirty="0"/>
              <a:t>1,8 punkti</a:t>
            </a:r>
            <a:r>
              <a:rPr lang="et-EE" sz="2000" i="1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576896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481A9B9-7AFC-E377-81A5-1F618739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846" y="624109"/>
            <a:ext cx="9727766" cy="1952835"/>
          </a:xfrm>
        </p:spPr>
        <p:txBody>
          <a:bodyPr>
            <a:normAutofit/>
          </a:bodyPr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Kogu info ESF+ taotlusvooru kohta leiad LJKK kodulehelt</a:t>
            </a:r>
            <a:br>
              <a:rPr lang="et-EE" b="1" dirty="0">
                <a:solidFill>
                  <a:srgbClr val="C00000"/>
                </a:solidFill>
              </a:rPr>
            </a:br>
            <a:r>
              <a:rPr lang="et-EE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www.koostookogu.ee</a:t>
            </a:r>
            <a:r>
              <a:rPr lang="et-EE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A40D39AA-DFAE-F084-AC3C-BA0080CC064D}"/>
              </a:ext>
            </a:extLst>
          </p:cNvPr>
          <p:cNvSpPr/>
          <p:nvPr/>
        </p:nvSpPr>
        <p:spPr>
          <a:xfrm>
            <a:off x="802155" y="2672980"/>
            <a:ext cx="11153670" cy="3652568"/>
          </a:xfrm>
          <a:custGeom>
            <a:avLst/>
            <a:gdLst/>
            <a:ahLst/>
            <a:cxnLst/>
            <a:rect l="l" t="t" r="r" b="b"/>
            <a:pathLst>
              <a:path w="14540963" h="4707637">
                <a:moveTo>
                  <a:pt x="0" y="0"/>
                </a:moveTo>
                <a:lnTo>
                  <a:pt x="14540962" y="0"/>
                </a:lnTo>
                <a:lnTo>
                  <a:pt x="14540962" y="4707637"/>
                </a:lnTo>
                <a:lnTo>
                  <a:pt x="0" y="4707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91852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1D1B86-B571-1B3E-3782-04AC03DF2851}"/>
              </a:ext>
            </a:extLst>
          </p:cNvPr>
          <p:cNvSpPr txBox="1"/>
          <p:nvPr/>
        </p:nvSpPr>
        <p:spPr>
          <a:xfrm>
            <a:off x="3048828" y="324433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t-EE" dirty="0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445579BD-4579-F771-A84D-7983C801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02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2BD731C-4FC7-9981-F67B-2C0C3D36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18" y="624110"/>
            <a:ext cx="9696593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Kui oled oma taotlusele saanud „JAH“ otsuse, siis…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05FAE24D-63E0-458F-78B4-6503A4514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295" y="1286189"/>
            <a:ext cx="7429081" cy="557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02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02B7CD2E-5AF5-EEA5-BC88-F2B137122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109074"/>
            <a:ext cx="11726912" cy="6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05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>
            <a:extLst>
              <a:ext uri="{FF2B5EF4-FFF2-40B4-BE49-F238E27FC236}">
                <a16:creationId xmlns:a16="http://schemas.microsoft.com/office/drawing/2014/main" id="{41DE05A5-117F-93D7-7976-AF92C0B10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580"/>
            <a:ext cx="1234641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0993D-5890-0353-A0E7-3D98F492BE74}"/>
              </a:ext>
            </a:extLst>
          </p:cNvPr>
          <p:cNvSpPr txBox="1"/>
          <p:nvPr/>
        </p:nvSpPr>
        <p:spPr>
          <a:xfrm>
            <a:off x="0" y="3147399"/>
            <a:ext cx="27951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2400" b="1" dirty="0">
                <a:highlight>
                  <a:srgbClr val="FFFF00"/>
                </a:highlight>
              </a:rPr>
              <a:t>ÄRA JÄTA küsimusi ega taotluse esitamist viimasele minutile!</a:t>
            </a:r>
          </a:p>
        </p:txBody>
      </p:sp>
    </p:spTree>
    <p:extLst>
      <p:ext uri="{BB962C8B-B14F-4D97-AF65-F5344CB8AC3E}">
        <p14:creationId xmlns:p14="http://schemas.microsoft.com/office/powerpoint/2010/main" val="388137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B03E0-2A60-93B2-120A-3A53A3246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51D5EB7-0D6E-C23B-2384-CDCF540B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489" y="456351"/>
            <a:ext cx="8911687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NÕUDED </a:t>
            </a:r>
            <a:r>
              <a:rPr lang="et-EE" b="1" u="sng" dirty="0">
                <a:solidFill>
                  <a:srgbClr val="C00000"/>
                </a:solidFill>
              </a:rPr>
              <a:t>käesolevale</a:t>
            </a:r>
            <a:r>
              <a:rPr lang="et-EE" b="1" dirty="0">
                <a:solidFill>
                  <a:srgbClr val="C00000"/>
                </a:solidFill>
              </a:rPr>
              <a:t> taotlusvoorule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CFDBD-8209-1D05-C598-7DEC15453D89}"/>
              </a:ext>
            </a:extLst>
          </p:cNvPr>
          <p:cNvSpPr txBox="1"/>
          <p:nvPr/>
        </p:nvSpPr>
        <p:spPr>
          <a:xfrm>
            <a:off x="2347489" y="1356788"/>
            <a:ext cx="9122266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t-EE" sz="3000" b="0" i="0" dirty="0">
                <a:effectLst/>
              </a:rPr>
              <a:t>Miniprojekti tegevused peavad mahtuma </a:t>
            </a:r>
            <a:r>
              <a:rPr lang="et-EE" sz="3000" b="1" i="0" dirty="0">
                <a:solidFill>
                  <a:srgbClr val="C00000"/>
                </a:solidFill>
                <a:effectLst/>
              </a:rPr>
              <a:t>aastasesse perioodi </a:t>
            </a:r>
            <a:r>
              <a:rPr lang="et-EE" sz="3000" b="0" i="0" dirty="0">
                <a:effectLst/>
              </a:rPr>
              <a:t>arvates taotlusvooru tulemuste kinnitamisest.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t-EE" sz="3000" dirty="0"/>
          </a:p>
          <a:p>
            <a:pPr algn="ctr">
              <a:buFont typeface="Arial" panose="020B0604020202020204" pitchFamily="34" charset="0"/>
              <a:buChar char="•"/>
            </a:pPr>
            <a:r>
              <a:rPr lang="et-EE" sz="3000" b="0" i="0" dirty="0">
                <a:effectLst/>
              </a:rPr>
              <a:t>Minitoetuse saajal on kohustus oma projekt ellu viia </a:t>
            </a:r>
            <a:r>
              <a:rPr lang="et-EE" sz="3000" b="1" i="0" dirty="0">
                <a:solidFill>
                  <a:srgbClr val="C00000"/>
                </a:solidFill>
                <a:effectLst/>
              </a:rPr>
              <a:t>6 kuu jooksul alates esimese tegevuse algusest.</a:t>
            </a:r>
          </a:p>
          <a:p>
            <a:pPr algn="ctr"/>
            <a:r>
              <a:rPr lang="et-EE" sz="2400" i="1" dirty="0"/>
              <a:t>(N: nov 2025-aprill 2026 või märts 2026-august 2026)</a:t>
            </a:r>
            <a:endParaRPr lang="et-EE" sz="2400" i="1" dirty="0">
              <a:effectLst/>
            </a:endParaRPr>
          </a:p>
          <a:p>
            <a:pPr algn="ctr">
              <a:buFont typeface="Arial" panose="020B0604020202020204" pitchFamily="34" charset="0"/>
              <a:buChar char="•"/>
            </a:pPr>
            <a:endParaRPr lang="et-EE" sz="3000" b="1" dirty="0">
              <a:solidFill>
                <a:srgbClr val="C00000"/>
              </a:solidFill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t-EE" sz="3000" b="1" i="0" dirty="0">
                <a:effectLst/>
              </a:rPr>
              <a:t>Lõpparuanne</a:t>
            </a:r>
            <a:r>
              <a:rPr lang="et-EE" sz="3000" b="0" i="0" dirty="0">
                <a:effectLst/>
              </a:rPr>
              <a:t> tuleb esitada SPOKU e-keskkonnas </a:t>
            </a:r>
            <a:r>
              <a:rPr lang="et-EE" sz="3000" b="1" i="0" dirty="0">
                <a:solidFill>
                  <a:srgbClr val="C00000"/>
                </a:solidFill>
                <a:effectLst/>
              </a:rPr>
              <a:t>1 kuu jooksul </a:t>
            </a:r>
            <a:r>
              <a:rPr lang="et-EE" sz="3000" b="0" i="0" dirty="0">
                <a:effectLst/>
              </a:rPr>
              <a:t>peale viimast </a:t>
            </a:r>
            <a:r>
              <a:rPr lang="et-EE" sz="3000" b="0" i="0" dirty="0" err="1">
                <a:effectLst/>
              </a:rPr>
              <a:t>elluviidud</a:t>
            </a:r>
            <a:r>
              <a:rPr lang="et-EE" sz="3000" b="0" i="0" dirty="0">
                <a:effectLst/>
              </a:rPr>
              <a:t> tegevust.</a:t>
            </a:r>
            <a:endParaRPr lang="et-EE" sz="3000" dirty="0"/>
          </a:p>
        </p:txBody>
      </p:sp>
    </p:spTree>
    <p:extLst>
      <p:ext uri="{BB962C8B-B14F-4D97-AF65-F5344CB8AC3E}">
        <p14:creationId xmlns:p14="http://schemas.microsoft.com/office/powerpoint/2010/main" val="2332858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35F1863-647C-01D0-1961-BEC8B943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489" y="26236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t-EE" sz="6000" b="1" dirty="0">
                <a:hlinkClick r:id="rId2"/>
              </a:rPr>
              <a:t>Vaatame koos taotlusvormi SPOKU e-keskkonnas</a:t>
            </a:r>
            <a:br>
              <a:rPr lang="et-EE" dirty="0">
                <a:hlinkClick r:id="rId2"/>
              </a:rPr>
            </a:br>
            <a:endParaRPr lang="et-EE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69FCD989-344C-281E-7FD5-EAC005EE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15" y="3004457"/>
            <a:ext cx="5553653" cy="37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lt 9">
            <a:extLst>
              <a:ext uri="{FF2B5EF4-FFF2-40B4-BE49-F238E27FC236}">
                <a16:creationId xmlns:a16="http://schemas.microsoft.com/office/drawing/2014/main" id="{0474BCDE-ECF2-AC8E-890B-C3EC6FED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111" y="172948"/>
            <a:ext cx="5273762" cy="65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9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60E47-1AFE-92A6-5FB3-C36E99E49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82475AC-DA3D-21EE-5F79-81203845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429" y="709790"/>
            <a:ext cx="8911687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KEDA ootame taotlema?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E7FE2-B93B-CF12-DB74-03518E813FA5}"/>
              </a:ext>
            </a:extLst>
          </p:cNvPr>
          <p:cNvSpPr txBox="1"/>
          <p:nvPr/>
        </p:nvSpPr>
        <p:spPr>
          <a:xfrm>
            <a:off x="2017643" y="1800783"/>
            <a:ext cx="95912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200" dirty="0"/>
              <a:t>Taotlejaks saab olla Türi vallas (v.a endises Käru vallas) ning endise Imavere valla piirkonnas tegutsev </a:t>
            </a:r>
            <a:r>
              <a:rPr lang="et-EE" sz="3200" b="1" u="sng" dirty="0">
                <a:solidFill>
                  <a:srgbClr val="C00000"/>
                </a:solidFill>
              </a:rPr>
              <a:t>seltsing</a:t>
            </a:r>
            <a:r>
              <a:rPr lang="et-EE" sz="3200" b="1" dirty="0">
                <a:solidFill>
                  <a:srgbClr val="C00000"/>
                </a:solidFill>
              </a:rPr>
              <a:t>, MTÜ, SA, KOV, mikro- või väikeettevõtete määratlusele vastav äriühing, FIE ja Lõuna-Järvamaa koostöökogu.</a:t>
            </a:r>
          </a:p>
          <a:p>
            <a:pPr algn="ctr"/>
            <a:endParaRPr lang="et-EE" sz="3200" b="1" dirty="0">
              <a:solidFill>
                <a:srgbClr val="C00000"/>
              </a:solidFill>
            </a:endParaRPr>
          </a:p>
          <a:p>
            <a:pPr algn="ctr"/>
            <a:r>
              <a:rPr lang="et-EE" sz="2400" i="1" dirty="0"/>
              <a:t>*N: konkreetse kogukonna/piirkonna esindaja saab teha koostööd oma tehtava tegevuse jaoks „naabriga“. </a:t>
            </a:r>
            <a:r>
              <a:rPr lang="et-EE" sz="2400" i="1" dirty="0" err="1"/>
              <a:t>Raukla</a:t>
            </a:r>
            <a:r>
              <a:rPr lang="et-EE" sz="2400" i="1" dirty="0"/>
              <a:t>-Oisu</a:t>
            </a:r>
          </a:p>
        </p:txBody>
      </p:sp>
    </p:spTree>
    <p:extLst>
      <p:ext uri="{BB962C8B-B14F-4D97-AF65-F5344CB8AC3E}">
        <p14:creationId xmlns:p14="http://schemas.microsoft.com/office/powerpoint/2010/main" val="1992950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EC677-148D-367A-F1A5-4FC6D4E8F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7E07E37-9E25-31D8-F2D1-1064C962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902" y="624110"/>
            <a:ext cx="10228967" cy="1280890"/>
          </a:xfrm>
        </p:spPr>
        <p:txBody>
          <a:bodyPr/>
          <a:lstStyle/>
          <a:p>
            <a:r>
              <a:rPr lang="et-EE" b="1" dirty="0">
                <a:solidFill>
                  <a:srgbClr val="C00000"/>
                </a:solidFill>
              </a:rPr>
              <a:t>KELLELE on projektid suunatud?</a:t>
            </a:r>
            <a:br>
              <a:rPr lang="et-EE" b="1" dirty="0">
                <a:solidFill>
                  <a:srgbClr val="C00000"/>
                </a:solidFill>
              </a:rPr>
            </a:br>
            <a:r>
              <a:rPr lang="et-EE" b="1" dirty="0">
                <a:solidFill>
                  <a:srgbClr val="C00000"/>
                </a:solidFill>
              </a:rPr>
              <a:t>SIHTRÜHM 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09595-F1C2-E6DE-DB98-7DED446DB3A1}"/>
              </a:ext>
            </a:extLst>
          </p:cNvPr>
          <p:cNvSpPr txBox="1"/>
          <p:nvPr/>
        </p:nvSpPr>
        <p:spPr>
          <a:xfrm>
            <a:off x="1730757" y="1723329"/>
            <a:ext cx="9669945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b="1" dirty="0"/>
              <a:t>Vanemaealised</a:t>
            </a:r>
            <a:r>
              <a:rPr lang="et-EE" sz="3200" dirty="0"/>
              <a:t> vanuserühmas </a:t>
            </a:r>
            <a:r>
              <a:rPr lang="et-EE" sz="3200" b="1" dirty="0">
                <a:solidFill>
                  <a:srgbClr val="C00000"/>
                </a:solidFill>
              </a:rPr>
              <a:t>55+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3200" b="1" dirty="0"/>
              <a:t>Erivajadusega</a:t>
            </a:r>
            <a:r>
              <a:rPr lang="et-EE" sz="3200" dirty="0"/>
              <a:t> elanikud vanuses </a:t>
            </a:r>
            <a:r>
              <a:rPr lang="et-EE" sz="3200" b="1" dirty="0">
                <a:solidFill>
                  <a:srgbClr val="C00000"/>
                </a:solidFill>
              </a:rPr>
              <a:t>16+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t-EE" sz="2400" i="1" dirty="0"/>
              <a:t>16+ erivajadusega inimene on isik, kellel on füüsiline või psüühiline kõrvalekalle, mille tõttu ta vajab täiendavat </a:t>
            </a:r>
            <a:r>
              <a:rPr lang="et-EE" sz="2400" i="1" dirty="0" err="1"/>
              <a:t>kõrvalabi</a:t>
            </a:r>
            <a:r>
              <a:rPr lang="et-EE" sz="2400" i="1" dirty="0"/>
              <a:t> igapäevaelus toimetulekuks 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AEC9C254-5669-D19C-3C29-670DED44F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02" y="4062128"/>
            <a:ext cx="5507234" cy="2753618"/>
          </a:xfrm>
          <a:prstGeom prst="rect">
            <a:avLst/>
          </a:prstGeom>
        </p:spPr>
      </p:pic>
      <p:pic>
        <p:nvPicPr>
          <p:cNvPr id="1026" name="Picture 2" descr="Free care for the elderly seniors maintenance illustration">
            <a:extLst>
              <a:ext uri="{FF2B5EF4-FFF2-40B4-BE49-F238E27FC236}">
                <a16:creationId xmlns:a16="http://schemas.microsoft.com/office/drawing/2014/main" id="{818A8378-25DE-0A85-15E1-2D1151B41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578" y="4042064"/>
            <a:ext cx="2759110" cy="275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95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A942F-B6A6-24F6-02CC-D354DF8EC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9591883-1442-510C-BA4B-6AC1092F1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MIS on toetuse andmise EESMÄRK?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9C9C5-6A43-FC6B-7161-E99DF02301CC}"/>
              </a:ext>
            </a:extLst>
          </p:cNvPr>
          <p:cNvSpPr txBox="1"/>
          <p:nvPr/>
        </p:nvSpPr>
        <p:spPr>
          <a:xfrm>
            <a:off x="1659617" y="2011891"/>
            <a:ext cx="1024724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t-EE" sz="3200" dirty="0"/>
              <a:t>/Sotsiaalministeeriumi määrus/</a:t>
            </a:r>
          </a:p>
          <a:p>
            <a:r>
              <a:rPr lang="et-EE" sz="3200" b="1" dirty="0"/>
              <a:t>Toetuse andmise eesmärk on: </a:t>
            </a:r>
          </a:p>
          <a:p>
            <a:pPr marL="514350" indent="-514350">
              <a:buAutoNum type="arabicParenR"/>
            </a:pPr>
            <a:r>
              <a:rPr lang="et-EE" sz="3200" dirty="0"/>
              <a:t>parandada pikaajalise hoolduse teenuste kättesaadavust ja kvaliteeti ning </a:t>
            </a:r>
            <a:r>
              <a:rPr lang="et-EE" sz="3200" u="sng" dirty="0"/>
              <a:t>leevendada hoolduskoormust; </a:t>
            </a:r>
          </a:p>
          <a:p>
            <a:pPr marL="514350" indent="-514350">
              <a:buAutoNum type="arabicParenR"/>
            </a:pPr>
            <a:endParaRPr lang="et-EE" sz="3200" dirty="0"/>
          </a:p>
          <a:p>
            <a:pPr marL="514350" indent="-514350">
              <a:buAutoNum type="arabicParenR"/>
            </a:pPr>
            <a:r>
              <a:rPr lang="et-EE" sz="3200" u="sng" dirty="0"/>
              <a:t>tagada </a:t>
            </a:r>
            <a:r>
              <a:rPr lang="et-EE" sz="3200" u="sng" dirty="0" err="1"/>
              <a:t>inimväärikus</a:t>
            </a:r>
            <a:r>
              <a:rPr lang="et-EE" sz="3200" u="sng" dirty="0"/>
              <a:t>, sealhulgas vähendada vaesust ja suurendada sotsiaalset kaasatust.</a:t>
            </a:r>
          </a:p>
          <a:p>
            <a:endParaRPr lang="et-EE" sz="3200" dirty="0"/>
          </a:p>
          <a:p>
            <a:pPr marL="514350" indent="-514350">
              <a:buAutoNum type="arabicParenR"/>
            </a:pPr>
            <a:endParaRPr lang="et-EE" sz="3200" dirty="0"/>
          </a:p>
        </p:txBody>
      </p:sp>
    </p:spTree>
    <p:extLst>
      <p:ext uri="{BB962C8B-B14F-4D97-AF65-F5344CB8AC3E}">
        <p14:creationId xmlns:p14="http://schemas.microsoft.com/office/powerpoint/2010/main" val="3100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945BC-0EF2-CE16-C362-6C679722E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C3D105A-E4B5-4E91-3982-5305C8960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172" y="577864"/>
            <a:ext cx="8911687" cy="1280890"/>
          </a:xfrm>
        </p:spPr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MIS on meetme 1.3 EESMÄRK?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7180C-9024-24F6-CC0F-1D6AA3A678E0}"/>
              </a:ext>
            </a:extLst>
          </p:cNvPr>
          <p:cNvSpPr txBox="1"/>
          <p:nvPr/>
        </p:nvSpPr>
        <p:spPr>
          <a:xfrm>
            <a:off x="858832" y="1218309"/>
            <a:ext cx="1024724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t-EE" sz="3200" dirty="0"/>
              <a:t>/LJKK strateegia 2023-2027/</a:t>
            </a:r>
          </a:p>
          <a:p>
            <a:pPr algn="ctr"/>
            <a:r>
              <a:rPr lang="et-EE" sz="3200" b="1" dirty="0"/>
              <a:t>Toetuse andmise eesmärk on: </a:t>
            </a:r>
          </a:p>
          <a:p>
            <a:pPr algn="ctr"/>
            <a:r>
              <a:rPr lang="et-EE" sz="3000" dirty="0"/>
              <a:t>Üksinduse vähendamine, </a:t>
            </a:r>
          </a:p>
          <a:p>
            <a:pPr algn="ctr"/>
            <a:r>
              <a:rPr lang="et-EE" sz="3000" dirty="0"/>
              <a:t>inimeste kaasamine erinevatesse ühistegevustesse, sotsiaalse suhtlemise soodustamine. </a:t>
            </a:r>
          </a:p>
          <a:p>
            <a:pPr marL="514350" indent="-514350" algn="ctr">
              <a:buAutoNum type="arabicParenR"/>
            </a:pPr>
            <a:endParaRPr lang="et-EE" sz="3000" dirty="0"/>
          </a:p>
          <a:p>
            <a:pPr algn="ctr"/>
            <a:r>
              <a:rPr lang="et-EE" sz="3200" dirty="0"/>
              <a:t>	</a:t>
            </a:r>
            <a:r>
              <a:rPr lang="et-EE" sz="2400" i="1" dirty="0"/>
              <a:t>…et inimene saaks võimalikult kaua oma kodustes tingimustes ja koos teistega hakkama.</a:t>
            </a:r>
          </a:p>
          <a:p>
            <a:pPr algn="ctr"/>
            <a:r>
              <a:rPr lang="et-EE" sz="2400" i="1" dirty="0"/>
              <a:t>	…et lükata eaka hooldekodusse minemise vajadust kaugesse tulevikku.</a:t>
            </a:r>
          </a:p>
          <a:p>
            <a:pPr marL="514350" indent="-514350">
              <a:buAutoNum type="arabicParenR"/>
            </a:pPr>
            <a:endParaRPr lang="et-EE" sz="3200" dirty="0"/>
          </a:p>
          <a:p>
            <a:pPr marL="514350" indent="-514350">
              <a:buAutoNum type="arabicParenR"/>
            </a:pPr>
            <a:endParaRPr lang="et-EE" sz="3200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ABB4356B-CCD3-5603-D167-0E7DC104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025" y="5258308"/>
            <a:ext cx="1596052" cy="159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4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0EB10-AEC4-C581-AF55-CF73381C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C659B5A-7699-4E23-F6C7-E4377AF6D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>
                <a:solidFill>
                  <a:srgbClr val="C00000"/>
                </a:solidFill>
              </a:rPr>
              <a:t>MISSUGUSEID projekte ootame?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6971E9-8295-B6A1-F7F2-C4B9E20A8B25}"/>
              </a:ext>
            </a:extLst>
          </p:cNvPr>
          <p:cNvSpPr txBox="1"/>
          <p:nvPr/>
        </p:nvSpPr>
        <p:spPr>
          <a:xfrm>
            <a:off x="1899138" y="1413063"/>
            <a:ext cx="1015888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t-EE" sz="3000" dirty="0"/>
              <a:t>Toetatakse </a:t>
            </a:r>
            <a:r>
              <a:rPr lang="et-EE" sz="3000" b="1" dirty="0"/>
              <a:t>nö. pehmeid tegevusi</a:t>
            </a:r>
            <a:r>
              <a:rPr lang="et-EE" sz="3000" dirty="0"/>
              <a:t>, mis on vajalikud meetme eesmärgi elluviimiseks ning kokkulepitud tulemuste saavutamiseks. </a:t>
            </a:r>
          </a:p>
          <a:p>
            <a:pPr algn="ctr"/>
            <a:endParaRPr lang="et-EE" sz="2400" i="1" dirty="0"/>
          </a:p>
          <a:p>
            <a:pPr algn="ctr"/>
            <a:r>
              <a:rPr lang="et-EE" sz="3200" b="1" dirty="0"/>
              <a:t>Investeeringuid ei toetata!</a:t>
            </a:r>
          </a:p>
          <a:p>
            <a:pPr algn="ctr"/>
            <a:r>
              <a:rPr lang="et-EE" sz="3200" dirty="0"/>
              <a:t> </a:t>
            </a:r>
          </a:p>
        </p:txBody>
      </p:sp>
      <p:pic>
        <p:nvPicPr>
          <p:cNvPr id="1026" name="Picture 2" descr="Free Keyboard Keys photo and picture">
            <a:extLst>
              <a:ext uri="{FF2B5EF4-FFF2-40B4-BE49-F238E27FC236}">
                <a16:creationId xmlns:a16="http://schemas.microsoft.com/office/drawing/2014/main" id="{7BE4BD22-30C9-C72F-6B7B-6ED18AA2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57" y="4076654"/>
            <a:ext cx="4130819" cy="273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irgkonnektor 4">
            <a:extLst>
              <a:ext uri="{FF2B5EF4-FFF2-40B4-BE49-F238E27FC236}">
                <a16:creationId xmlns:a16="http://schemas.microsoft.com/office/drawing/2014/main" id="{08158FCE-22ED-CE5A-9481-8FB91DEFDE25}"/>
              </a:ext>
            </a:extLst>
          </p:cNvPr>
          <p:cNvCxnSpPr>
            <a:cxnSpLocks/>
          </p:cNvCxnSpPr>
          <p:nvPr/>
        </p:nvCxnSpPr>
        <p:spPr>
          <a:xfrm flipH="1">
            <a:off x="4114800" y="3781362"/>
            <a:ext cx="5538355" cy="307663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irgkonnektor 5">
            <a:extLst>
              <a:ext uri="{FF2B5EF4-FFF2-40B4-BE49-F238E27FC236}">
                <a16:creationId xmlns:a16="http://schemas.microsoft.com/office/drawing/2014/main" id="{4F1F0391-8314-95C7-7161-3FF462E8C7AD}"/>
              </a:ext>
            </a:extLst>
          </p:cNvPr>
          <p:cNvCxnSpPr>
            <a:cxnSpLocks/>
          </p:cNvCxnSpPr>
          <p:nvPr/>
        </p:nvCxnSpPr>
        <p:spPr>
          <a:xfrm flipH="1" flipV="1">
            <a:off x="4707082" y="3781362"/>
            <a:ext cx="4946073" cy="30318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682391"/>
      </p:ext>
    </p:extLst>
  </p:cSld>
  <p:clrMapOvr>
    <a:masterClrMapping/>
  </p:clrMapOvr>
</p:sld>
</file>

<file path=ppt/theme/theme1.xml><?xml version="1.0" encoding="utf-8"?>
<a:theme xmlns:a="http://schemas.openxmlformats.org/drawingml/2006/main" name="Rohukõrred">
  <a:themeElements>
    <a:clrScheme name="Rohukõrred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Rohukõrred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hukõrred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624</TotalTime>
  <Words>926</Words>
  <Application>Microsoft Office PowerPoint</Application>
  <PresentationFormat>Laiekraan</PresentationFormat>
  <Paragraphs>119</Paragraphs>
  <Slides>30</Slides>
  <Notes>6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30</vt:i4>
      </vt:variant>
    </vt:vector>
  </HeadingPairs>
  <TitlesOfParts>
    <vt:vector size="36" baseType="lpstr">
      <vt:lpstr>Arial</vt:lpstr>
      <vt:lpstr>Ballpoint</vt:lpstr>
      <vt:lpstr>Calibri</vt:lpstr>
      <vt:lpstr>Century Gothic</vt:lpstr>
      <vt:lpstr>Wingdings 3</vt:lpstr>
      <vt:lpstr>Rohukõrred</vt:lpstr>
      <vt:lpstr>ESF+ TOETUSMEEDE „Väärikas vananemine,  toimetulek ja sotsiaalne kaasatus“ INFOPÄEV</vt:lpstr>
      <vt:lpstr>ÜLDINFO</vt:lpstr>
      <vt:lpstr>NÕUDED käesolevale taotlusvoorule</vt:lpstr>
      <vt:lpstr>PowerPointi esitlus</vt:lpstr>
      <vt:lpstr>KEDA ootame taotlema?</vt:lpstr>
      <vt:lpstr>KELLELE on projektid suunatud? SIHTRÜHM on:</vt:lpstr>
      <vt:lpstr>MIS on toetuse andmise EESMÄRK?</vt:lpstr>
      <vt:lpstr>MIS on meetme 1.3 EESMÄRK? </vt:lpstr>
      <vt:lpstr>MISSUGUSEID projekte ootame?</vt:lpstr>
      <vt:lpstr>MILLISED on toetavad tegevused? (1)</vt:lpstr>
      <vt:lpstr>MILLISED on toetavad tegevused? (2)</vt:lpstr>
      <vt:lpstr>MILLISED on toetavad tegevused? (3)</vt:lpstr>
      <vt:lpstr>MILLISED on toetavad tegevused (4)? </vt:lpstr>
      <vt:lpstr>MILLISED on/ei ole abikõlbulikud kulud?</vt:lpstr>
      <vt:lpstr>PowerPointi esitlus</vt:lpstr>
      <vt:lpstr>Mis veel oluline?</vt:lpstr>
      <vt:lpstr>Taotlemine toimub SPOKU e-keskkonnas</vt:lpstr>
      <vt:lpstr>Taotluskeskkonda saad siseneda ID-kaardi, mobiili-ID või Smart-IDga   </vt:lpstr>
      <vt:lpstr>PowerPointi esitlus</vt:lpstr>
      <vt:lpstr>Lõuna-Järvamaa koostöökogu keskkond avaneb 25. septembril 2025</vt:lpstr>
      <vt:lpstr>SPOKU-s täidetava taotlusvormi küsimused (abivorm, mille täitmine ei ole kohustuslik)</vt:lpstr>
      <vt:lpstr>Vormikohase taotlusega koos tuleb esitada ka eelarve ja hinnapakkumused   </vt:lpstr>
      <vt:lpstr>Hinnapakkumused</vt:lpstr>
      <vt:lpstr>Projektitaotluste hindamine</vt:lpstr>
      <vt:lpstr>Kogu info ESF+ taotlusvooru kohta leiad LJKK kodulehelt www.koostookogu.ee </vt:lpstr>
      <vt:lpstr>PowerPointi esitlus</vt:lpstr>
      <vt:lpstr>Kui oled oma taotlusele saanud „JAH“ otsuse, siis…</vt:lpstr>
      <vt:lpstr>PowerPointi esitlus</vt:lpstr>
      <vt:lpstr>PowerPointi esitlus</vt:lpstr>
      <vt:lpstr>Vaatame koos taotlusvormi SPOKU e-keskkonnas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Kristina Gudinas</dc:creator>
  <cp:lastModifiedBy>Kristina Gudinas</cp:lastModifiedBy>
  <cp:revision>8</cp:revision>
  <dcterms:created xsi:type="dcterms:W3CDTF">2025-09-02T09:50:13Z</dcterms:created>
  <dcterms:modified xsi:type="dcterms:W3CDTF">2025-09-03T13:21:13Z</dcterms:modified>
</cp:coreProperties>
</file>